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87" r:id="rId3"/>
    <p:sldId id="257" r:id="rId4"/>
    <p:sldId id="259" r:id="rId5"/>
    <p:sldId id="260" r:id="rId6"/>
    <p:sldId id="275" r:id="rId7"/>
    <p:sldId id="290" r:id="rId8"/>
    <p:sldId id="261" r:id="rId9"/>
    <p:sldId id="271" r:id="rId10"/>
    <p:sldId id="285" r:id="rId11"/>
    <p:sldId id="263" r:id="rId12"/>
    <p:sldId id="265" r:id="rId13"/>
    <p:sldId id="268" r:id="rId14"/>
    <p:sldId id="291" r:id="rId15"/>
    <p:sldId id="272" r:id="rId16"/>
    <p:sldId id="273" r:id="rId17"/>
    <p:sldId id="274" r:id="rId18"/>
    <p:sldId id="288" r:id="rId19"/>
    <p:sldId id="289" r:id="rId20"/>
    <p:sldId id="269" r:id="rId21"/>
    <p:sldId id="270" r:id="rId22"/>
    <p:sldId id="276" r:id="rId23"/>
    <p:sldId id="277" r:id="rId24"/>
    <p:sldId id="278" r:id="rId25"/>
    <p:sldId id="279" r:id="rId26"/>
    <p:sldId id="280" r:id="rId27"/>
    <p:sldId id="281" r:id="rId28"/>
    <p:sldId id="282" r:id="rId29"/>
    <p:sldId id="283" r:id="rId30"/>
    <p:sldId id="28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1529" autoAdjust="0"/>
  </p:normalViewPr>
  <p:slideViewPr>
    <p:cSldViewPr snapToGrid="0">
      <p:cViewPr varScale="1">
        <p:scale>
          <a:sx n="79" d="100"/>
          <a:sy n="79"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47346-3782-4C92-8D20-6DF44512C9DA}" type="datetimeFigureOut">
              <a:rPr lang="en-US" smtClean="0"/>
              <a:t>7/3/2020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3898F7-26D0-4473-B988-DAA98E368E31}" type="slidenum">
              <a:rPr lang="en-US" smtClean="0"/>
              <a:t>‹#›</a:t>
            </a:fld>
            <a:endParaRPr lang="en-US"/>
          </a:p>
        </p:txBody>
      </p:sp>
    </p:spTree>
    <p:extLst>
      <p:ext uri="{BB962C8B-B14F-4D97-AF65-F5344CB8AC3E}">
        <p14:creationId xmlns:p14="http://schemas.microsoft.com/office/powerpoint/2010/main" val="41768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Explainable Outfit Recommendation with Joint Outfit Matching and Comment Generation </a:t>
            </a:r>
            <a:r>
              <a:rPr lang="en-US" dirty="0" err="1"/>
              <a:t>Yujie</a:t>
            </a:r>
            <a:r>
              <a:rPr lang="en-US" dirty="0"/>
              <a:t> Lin ∗ , </a:t>
            </a:r>
            <a:r>
              <a:rPr lang="en-US" dirty="0" err="1"/>
              <a:t>Pengjie</a:t>
            </a:r>
            <a:r>
              <a:rPr lang="en-US" dirty="0"/>
              <a:t> Ren ∗ , </a:t>
            </a:r>
            <a:r>
              <a:rPr lang="en-US" dirty="0" err="1"/>
              <a:t>Zhumin</a:t>
            </a:r>
            <a:r>
              <a:rPr lang="en-US" dirty="0"/>
              <a:t> Chen, </a:t>
            </a:r>
            <a:r>
              <a:rPr lang="en-US" dirty="0" err="1"/>
              <a:t>Zhaochun</a:t>
            </a:r>
            <a:r>
              <a:rPr lang="en-US" dirty="0"/>
              <a:t> Ren, Jun Ma, and Maarten de </a:t>
            </a:r>
            <a:r>
              <a:rPr lang="en-US" dirty="0" err="1"/>
              <a:t>Rijke</a:t>
            </a:r>
            <a:endParaRPr lang="en-US" dirty="0"/>
          </a:p>
        </p:txBody>
      </p:sp>
      <p:sp>
        <p:nvSpPr>
          <p:cNvPr id="4" name="Slide Number Placeholder 3"/>
          <p:cNvSpPr>
            <a:spLocks noGrp="1"/>
          </p:cNvSpPr>
          <p:nvPr>
            <p:ph type="sldNum" sz="quarter" idx="5"/>
          </p:nvPr>
        </p:nvSpPr>
        <p:spPr/>
        <p:txBody>
          <a:bodyPr/>
          <a:lstStyle/>
          <a:p>
            <a:fld id="{433898F7-26D0-4473-B988-DAA98E368E31}" type="slidenum">
              <a:rPr lang="en-US" smtClean="0"/>
              <a:t>5</a:t>
            </a:fld>
            <a:endParaRPr lang="en-US"/>
          </a:p>
        </p:txBody>
      </p:sp>
    </p:spTree>
    <p:extLst>
      <p:ext uri="{BB962C8B-B14F-4D97-AF65-F5344CB8AC3E}">
        <p14:creationId xmlns:p14="http://schemas.microsoft.com/office/powerpoint/2010/main" val="34790478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8B42FB4-306F-4FD6-BCA1-D1A1E5107D5F}" type="datetimeFigureOut">
              <a:rPr lang="en-US" smtClean="0"/>
              <a:t>7/3/2020</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72215A8-95E9-4C8F-BD98-66AE57C1129E}"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0028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B42FB4-306F-4FD6-BCA1-D1A1E5107D5F}" type="datetimeFigureOut">
              <a:rPr lang="en-US" smtClean="0"/>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215A8-95E9-4C8F-BD98-66AE57C1129E}" type="slidenum">
              <a:rPr lang="en-US" smtClean="0"/>
              <a:t>‹#›</a:t>
            </a:fld>
            <a:endParaRPr lang="en-US"/>
          </a:p>
        </p:txBody>
      </p:sp>
    </p:spTree>
    <p:extLst>
      <p:ext uri="{BB962C8B-B14F-4D97-AF65-F5344CB8AC3E}">
        <p14:creationId xmlns:p14="http://schemas.microsoft.com/office/powerpoint/2010/main" val="1054071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B42FB4-306F-4FD6-BCA1-D1A1E5107D5F}" type="datetimeFigureOut">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7791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B42FB4-306F-4FD6-BCA1-D1A1E5107D5F}" type="datetimeFigureOut">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7030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B42FB4-306F-4FD6-BCA1-D1A1E5107D5F}" type="datetimeFigureOut">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spTree>
    <p:extLst>
      <p:ext uri="{BB962C8B-B14F-4D97-AF65-F5344CB8AC3E}">
        <p14:creationId xmlns:p14="http://schemas.microsoft.com/office/powerpoint/2010/main" val="1802687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B42FB4-306F-4FD6-BCA1-D1A1E5107D5F}" type="datetimeFigureOut">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5135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B42FB4-306F-4FD6-BCA1-D1A1E5107D5F}" type="datetimeFigureOut">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2683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B42FB4-306F-4FD6-BCA1-D1A1E5107D5F}" type="datetimeFigureOut">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40002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B42FB4-306F-4FD6-BCA1-D1A1E5107D5F}" type="datetimeFigureOut">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8634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B42FB4-306F-4FD6-BCA1-D1A1E5107D5F}" type="datetimeFigureOut">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spTree>
    <p:extLst>
      <p:ext uri="{BB962C8B-B14F-4D97-AF65-F5344CB8AC3E}">
        <p14:creationId xmlns:p14="http://schemas.microsoft.com/office/powerpoint/2010/main" val="2132589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B42FB4-306F-4FD6-BCA1-D1A1E5107D5F}" type="datetimeFigureOut">
              <a:rPr lang="en-US" smtClean="0"/>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004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B42FB4-306F-4FD6-BCA1-D1A1E5107D5F}" type="datetimeFigureOut">
              <a:rPr lang="en-US" smtClean="0"/>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215A8-95E9-4C8F-BD98-66AE57C1129E}" type="slidenum">
              <a:rPr lang="en-US" smtClean="0"/>
              <a:t>‹#›</a:t>
            </a:fld>
            <a:endParaRPr lang="en-US"/>
          </a:p>
        </p:txBody>
      </p:sp>
    </p:spTree>
    <p:extLst>
      <p:ext uri="{BB962C8B-B14F-4D97-AF65-F5344CB8AC3E}">
        <p14:creationId xmlns:p14="http://schemas.microsoft.com/office/powerpoint/2010/main" val="4075863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B42FB4-306F-4FD6-BCA1-D1A1E5107D5F}" type="datetimeFigureOut">
              <a:rPr lang="en-US" smtClean="0"/>
              <a:t>7/3/2020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2215A8-95E9-4C8F-BD98-66AE57C1129E}"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787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B42FB4-306F-4FD6-BCA1-D1A1E5107D5F}" type="datetimeFigureOut">
              <a:rPr lang="en-US" smtClean="0"/>
              <a:t>7/3/2020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2215A8-95E9-4C8F-BD98-66AE57C1129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5283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B42FB4-306F-4FD6-BCA1-D1A1E5107D5F}" type="datetimeFigureOut">
              <a:rPr lang="en-US" smtClean="0"/>
              <a:t>7/3/2020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2215A8-95E9-4C8F-BD98-66AE57C1129E}" type="slidenum">
              <a:rPr lang="en-US" smtClean="0"/>
              <a:t>‹#›</a:t>
            </a:fld>
            <a:endParaRPr lang="en-US"/>
          </a:p>
        </p:txBody>
      </p:sp>
    </p:spTree>
    <p:extLst>
      <p:ext uri="{BB962C8B-B14F-4D97-AF65-F5344CB8AC3E}">
        <p14:creationId xmlns:p14="http://schemas.microsoft.com/office/powerpoint/2010/main" val="357629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B42FB4-306F-4FD6-BCA1-D1A1E5107D5F}" type="datetimeFigureOut">
              <a:rPr lang="en-US" smtClean="0"/>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215A8-95E9-4C8F-BD98-66AE57C1129E}"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603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B42FB4-306F-4FD6-BCA1-D1A1E5107D5F}" type="datetimeFigureOut">
              <a:rPr lang="en-US" smtClean="0"/>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215A8-95E9-4C8F-BD98-66AE57C1129E}" type="slidenum">
              <a:rPr lang="en-US" smtClean="0"/>
              <a:t>‹#›</a:t>
            </a:fld>
            <a:endParaRPr lang="en-US"/>
          </a:p>
        </p:txBody>
      </p:sp>
    </p:spTree>
    <p:extLst>
      <p:ext uri="{BB962C8B-B14F-4D97-AF65-F5344CB8AC3E}">
        <p14:creationId xmlns:p14="http://schemas.microsoft.com/office/powerpoint/2010/main" val="2808036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8B42FB4-306F-4FD6-BCA1-D1A1E5107D5F}" type="datetimeFigureOut">
              <a:rPr lang="en-US" smtClean="0"/>
              <a:t>7/3/2020</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72215A8-95E9-4C8F-BD98-66AE57C1129E}" type="slidenum">
              <a:rPr lang="en-US" smtClean="0"/>
              <a:t>‹#›</a:t>
            </a:fld>
            <a:endParaRPr lang="en-US"/>
          </a:p>
        </p:txBody>
      </p:sp>
    </p:spTree>
    <p:extLst>
      <p:ext uri="{BB962C8B-B14F-4D97-AF65-F5344CB8AC3E}">
        <p14:creationId xmlns:p14="http://schemas.microsoft.com/office/powerpoint/2010/main" val="14972775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wildml.com/2015/11/understanding-convolutional-neural-networks-for-nlp/" TargetMode="External"/><Relationship Id="rId2" Type="http://schemas.openxmlformats.org/officeDocument/2006/relationships/hyperlink" Target="https://arxiv.org/pdf/1806.08977.pdf?fbclid=IwAR37XX7Di0RUDmiBanetBmdSrBb78wEW5MLGvqlDrVaJXbrCzH5hSB-gB5k" TargetMode="External"/><Relationship Id="rId1" Type="http://schemas.openxmlformats.org/officeDocument/2006/relationships/slideLayout" Target="../slideLayouts/slideLayout2.xml"/><Relationship Id="rId4" Type="http://schemas.openxmlformats.org/officeDocument/2006/relationships/hyperlink" Target="https://nttuan8.com/bai-6-convolutional-neural-network/"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quora.com/What-is-an-Encoder-Decoder-in-Deep-Learning" TargetMode="External"/><Relationship Id="rId2" Type="http://schemas.openxmlformats.org/officeDocument/2006/relationships/hyperlink" Target="https://en.wikipedia.org/wiki/Deep_learning" TargetMode="External"/><Relationship Id="rId1" Type="http://schemas.openxmlformats.org/officeDocument/2006/relationships/slideLayout" Target="../slideLayouts/slideLayout2.xml"/><Relationship Id="rId4" Type="http://schemas.openxmlformats.org/officeDocument/2006/relationships/hyperlink" Target="https://machinelearningmastery.com/how-does-attention-work-in-encoder-decoder-recurrent-neural-network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907DC-E2AB-48A3-BB34-6279E93883D1}"/>
              </a:ext>
            </a:extLst>
          </p:cNvPr>
          <p:cNvSpPr>
            <a:spLocks noGrp="1"/>
          </p:cNvSpPr>
          <p:nvPr>
            <p:ph type="ctrTitle"/>
          </p:nvPr>
        </p:nvSpPr>
        <p:spPr>
          <a:xfrm>
            <a:off x="2692398" y="1913467"/>
            <a:ext cx="6815669" cy="1515533"/>
          </a:xfrm>
        </p:spPr>
        <p:txBody>
          <a:bodyPr/>
          <a:lstStyle/>
          <a:p>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TÌM HIỂU BÀI TOÁN GỢI Ý PHỐI TRANG PHỤC DÙNG HỌC SÂU</a:t>
            </a:r>
          </a:p>
        </p:txBody>
      </p:sp>
      <p:sp>
        <p:nvSpPr>
          <p:cNvPr id="3" name="Subtitle 2">
            <a:extLst>
              <a:ext uri="{FF2B5EF4-FFF2-40B4-BE49-F238E27FC236}">
                <a16:creationId xmlns:a16="http://schemas.microsoft.com/office/drawing/2014/main" id="{F85E01AD-1A00-4C9D-AB67-DE62DF677994}"/>
              </a:ext>
            </a:extLst>
          </p:cNvPr>
          <p:cNvSpPr>
            <a:spLocks noGrp="1"/>
          </p:cNvSpPr>
          <p:nvPr>
            <p:ph type="subTitle" idx="1"/>
          </p:nvPr>
        </p:nvSpPr>
        <p:spPr>
          <a:xfrm>
            <a:off x="3988904" y="3667539"/>
            <a:ext cx="5757702" cy="1642165"/>
          </a:xfrm>
        </p:spPr>
        <p:txBody>
          <a:bodyPr>
            <a:normAutofit fontScale="92500" lnSpcReduction="10000"/>
          </a:bodyPr>
          <a:lstStyle/>
          <a:p>
            <a:pPr algn="l"/>
            <a:r>
              <a:rPr lang="en-US" sz="2800" dirty="0">
                <a:latin typeface="Times New Roman" panose="02020603050405020304" pitchFamily="18" charset="0"/>
                <a:cs typeface="Times New Roman" panose="02020603050405020304" pitchFamily="18" charset="0"/>
              </a:rPr>
              <a:t>GVHD:    </a:t>
            </a:r>
            <a:r>
              <a:rPr lang="en-US" sz="2800" dirty="0" err="1">
                <a:latin typeface="Times New Roman" panose="02020603050405020304" pitchFamily="18" charset="0"/>
                <a:cs typeface="Times New Roman" panose="02020603050405020304" pitchFamily="18" charset="0"/>
              </a:rPr>
              <a:t>TS.Nguyễn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Bảo</a:t>
            </a:r>
            <a:endParaRPr lang="en-US" sz="2800" dirty="0">
              <a:latin typeface="Times New Roman" panose="02020603050405020304" pitchFamily="18" charset="0"/>
              <a:cs typeface="Times New Roman" panose="02020603050405020304" pitchFamily="18" charset="0"/>
            </a:endParaRPr>
          </a:p>
          <a:p>
            <a:pPr algn="l"/>
            <a:r>
              <a:rPr lang="en-US" sz="2800" dirty="0">
                <a:latin typeface="Times New Roman" panose="02020603050405020304" pitchFamily="18" charset="0"/>
                <a:cs typeface="Times New Roman" panose="02020603050405020304" pitchFamily="18" charset="0"/>
              </a:rPr>
              <a:t>SVTH  :   </a:t>
            </a:r>
            <a:r>
              <a:rPr lang="en-US" sz="2800" dirty="0" err="1">
                <a:latin typeface="Times New Roman" panose="02020603050405020304" pitchFamily="18" charset="0"/>
                <a:cs typeface="Times New Roman" panose="02020603050405020304" pitchFamily="18" charset="0"/>
              </a:rPr>
              <a:t>Nguyễn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Danh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Nghi</a:t>
            </a:r>
            <a:r>
              <a:rPr lang="en-US" sz="2800" dirty="0">
                <a:latin typeface="Times New Roman" panose="02020603050405020304" pitchFamily="18" charset="0"/>
                <a:cs typeface="Times New Roman" panose="02020603050405020304" pitchFamily="18" charset="0"/>
              </a:rPr>
              <a:t>  15110087</a:t>
            </a:r>
          </a:p>
          <a:p>
            <a:pPr algn="l"/>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Huỳnh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Duy</a:t>
            </a:r>
            <a:r>
              <a:rPr lang="en-US" sz="2800" dirty="0">
                <a:latin typeface="Times New Roman" panose="02020603050405020304" pitchFamily="18" charset="0"/>
                <a:cs typeface="Times New Roman" panose="02020603050405020304" pitchFamily="18" charset="0"/>
              </a:rPr>
              <a:t> Anh       15110004</a:t>
            </a:r>
          </a:p>
          <a:p>
            <a:endParaRPr lang="en-US" dirty="0"/>
          </a:p>
        </p:txBody>
      </p:sp>
    </p:spTree>
    <p:extLst>
      <p:ext uri="{BB962C8B-B14F-4D97-AF65-F5344CB8AC3E}">
        <p14:creationId xmlns:p14="http://schemas.microsoft.com/office/powerpoint/2010/main" val="2797883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DAFD9-8814-4AF8-8759-C8A98C16F467}"/>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GIẢI PHÁP ĐỀ XUẤT</a:t>
            </a:r>
            <a:endParaRPr lang="en-US" sz="4000" dirty="0"/>
          </a:p>
        </p:txBody>
      </p:sp>
      <p:sp>
        <p:nvSpPr>
          <p:cNvPr id="3" name="Content Placeholder 2">
            <a:extLst>
              <a:ext uri="{FF2B5EF4-FFF2-40B4-BE49-F238E27FC236}">
                <a16:creationId xmlns:a16="http://schemas.microsoft.com/office/drawing/2014/main" id="{01727B49-CFCD-482D-AF12-0E6EEA5ACB16}"/>
              </a:ext>
            </a:extLst>
          </p:cNvPr>
          <p:cNvSpPr>
            <a:spLocks noGrp="1"/>
          </p:cNvSpPr>
          <p:nvPr>
            <p:ph idx="1"/>
          </p:nvPr>
        </p:nvSpPr>
        <p:spPr>
          <a:xfrm>
            <a:off x="1295402" y="3034010"/>
            <a:ext cx="4124738" cy="3318936"/>
          </a:xfrm>
        </p:spPr>
        <p:txBody>
          <a:bodyPr/>
          <a:lstStyle/>
          <a:p>
            <a:pPr marL="0" indent="0">
              <a:buNone/>
            </a:pPr>
            <a:r>
              <a:rPr lang="en-US" dirty="0">
                <a:latin typeface="Times New Roman" panose="02020603050405020304" pitchFamily="18" charset="0"/>
                <a:cs typeface="Times New Roman" panose="02020603050405020304" pitchFamily="18" charset="0"/>
              </a:rPr>
              <a:t>Input :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width x height x depth </a:t>
            </a:r>
          </a:p>
        </p:txBody>
      </p:sp>
      <p:pic>
        <p:nvPicPr>
          <p:cNvPr id="4" name="Picture 3">
            <a:extLst>
              <a:ext uri="{FF2B5EF4-FFF2-40B4-BE49-F238E27FC236}">
                <a16:creationId xmlns:a16="http://schemas.microsoft.com/office/drawing/2014/main" id="{AC235C06-08E3-4E71-A92A-B028816348FA}"/>
              </a:ext>
            </a:extLst>
          </p:cNvPr>
          <p:cNvPicPr>
            <a:picLocks noChangeAspect="1"/>
          </p:cNvPicPr>
          <p:nvPr/>
        </p:nvPicPr>
        <p:blipFill>
          <a:blip r:embed="rId2"/>
          <a:stretch>
            <a:fillRect/>
          </a:stretch>
        </p:blipFill>
        <p:spPr>
          <a:xfrm>
            <a:off x="5889436" y="2556932"/>
            <a:ext cx="5236918" cy="3631833"/>
          </a:xfrm>
          <a:prstGeom prst="rect">
            <a:avLst/>
          </a:prstGeom>
        </p:spPr>
      </p:pic>
    </p:spTree>
    <p:extLst>
      <p:ext uri="{BB962C8B-B14F-4D97-AF65-F5344CB8AC3E}">
        <p14:creationId xmlns:p14="http://schemas.microsoft.com/office/powerpoint/2010/main" val="547590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24F9-E37B-4067-9EF2-C615F127536F}"/>
              </a:ext>
            </a:extLst>
          </p:cNvPr>
          <p:cNvSpPr>
            <a:spLocks noGrp="1"/>
          </p:cNvSpPr>
          <p:nvPr>
            <p:ph type="title"/>
          </p:nvPr>
        </p:nvSpPr>
        <p:spPr>
          <a:xfrm>
            <a:off x="797199" y="955626"/>
            <a:ext cx="5314122" cy="1303867"/>
          </a:xfrm>
        </p:spPr>
        <p:txBody>
          <a:bodyPr>
            <a:noAutofit/>
          </a:bodyPr>
          <a:lstStyle/>
          <a:p>
            <a:r>
              <a:rPr lang="en-US" sz="4000" b="1" dirty="0">
                <a:latin typeface="Times New Roman" panose="02020603050405020304" pitchFamily="18" charset="0"/>
                <a:cs typeface="Times New Roman" panose="02020603050405020304" pitchFamily="18" charset="0"/>
              </a:rPr>
              <a:t>GIẢI PHÁP ĐỀ XUẤT</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536B093-6B21-4B4D-8ADB-8696917E0134}"/>
                  </a:ext>
                </a:extLst>
              </p:cNvPr>
              <p:cNvSpPr/>
              <p:nvPr/>
            </p:nvSpPr>
            <p:spPr>
              <a:xfrm>
                <a:off x="1160810" y="2974107"/>
                <a:ext cx="4950511" cy="1200329"/>
              </a:xfrm>
              <a:prstGeom prst="rect">
                <a:avLst/>
              </a:prstGeom>
            </p:spPr>
            <p:txBody>
              <a:bodyPr wrap="square">
                <a:spAutoFit/>
              </a:bodyPr>
              <a:lstStyle/>
              <a:p>
                <a:r>
                  <a:rPr lang="en-US" sz="2400" dirty="0" err="1">
                    <a:latin typeface="Times New Roman" panose="02020603050405020304" pitchFamily="18" charset="0"/>
                    <a:ea typeface="Calibri" panose="020F0502020204030204" pitchFamily="34" charset="0"/>
                    <a:cs typeface="Times New Roman" panose="02020603050405020304" pitchFamily="18" charset="0"/>
                  </a:rPr>
                  <a:t>Bộ</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mã</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hóa</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ảnh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và</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trích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xuất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tính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năng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ảnh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𝐹</m:t>
                        </m:r>
                      </m:e>
                      <m:sub>
                        <m:r>
                          <a:rPr lang="en-US" sz="2400" i="1">
                            <a:latin typeface="Cambria Math" panose="02040503050406030204" pitchFamily="18" charset="0"/>
                            <a:ea typeface="Calibri" panose="020F0502020204030204" pitchFamily="34" charset="0"/>
                            <a:cs typeface="Times New Roman" panose="02020603050405020304" pitchFamily="18" charset="0"/>
                          </a:rPr>
                          <m:t>𝑡</m:t>
                        </m:r>
                      </m:sub>
                    </m:sSub>
                  </m:oMath>
                </a14:m>
                <a:r>
                  <a:rPr lang="en-US" sz="2400" i="1"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và</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𝐹</m:t>
                        </m:r>
                      </m:e>
                      <m:sub>
                        <m:r>
                          <a:rPr lang="en-US" sz="2400" i="1">
                            <a:latin typeface="Cambria Math" panose="02040503050406030204" pitchFamily="18" charset="0"/>
                            <a:ea typeface="Calibri" panose="020F0502020204030204" pitchFamily="34" charset="0"/>
                            <a:cs typeface="Times New Roman" panose="02020603050405020304" pitchFamily="18" charset="0"/>
                          </a:rPr>
                          <m:t>𝑏</m:t>
                        </m:r>
                      </m:sub>
                    </m:sSub>
                  </m:oMath>
                </a14:m>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ảnh</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7536B093-6B21-4B4D-8ADB-8696917E0134}"/>
                  </a:ext>
                </a:extLst>
              </p:cNvPr>
              <p:cNvSpPr>
                <a:spLocks noRot="1" noChangeAspect="1" noMove="1" noResize="1" noEditPoints="1" noAdjustHandles="1" noChangeArrowheads="1" noChangeShapeType="1" noTextEdit="1"/>
              </p:cNvSpPr>
              <p:nvPr/>
            </p:nvSpPr>
            <p:spPr>
              <a:xfrm>
                <a:off x="1160810" y="2974107"/>
                <a:ext cx="4950511" cy="1200329"/>
              </a:xfrm>
              <a:prstGeom prst="rect">
                <a:avLst/>
              </a:prstGeom>
              <a:blipFill>
                <a:blip r:embed="rId2"/>
                <a:stretch>
                  <a:fillRect l="-1845" t="-4061" b="-10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31EDFD8-223F-4557-8074-7F7BE7CAC7DC}"/>
              </a:ext>
            </a:extLst>
          </p:cNvPr>
          <p:cNvPicPr>
            <a:picLocks noChangeAspect="1"/>
          </p:cNvPicPr>
          <p:nvPr/>
        </p:nvPicPr>
        <p:blipFill>
          <a:blip r:embed="rId3"/>
          <a:stretch>
            <a:fillRect/>
          </a:stretch>
        </p:blipFill>
        <p:spPr>
          <a:xfrm>
            <a:off x="6215271" y="728869"/>
            <a:ext cx="4950509" cy="5287617"/>
          </a:xfrm>
          <a:prstGeom prst="rect">
            <a:avLst/>
          </a:prstGeom>
        </p:spPr>
      </p:pic>
    </p:spTree>
    <p:extLst>
      <p:ext uri="{BB962C8B-B14F-4D97-AF65-F5344CB8AC3E}">
        <p14:creationId xmlns:p14="http://schemas.microsoft.com/office/powerpoint/2010/main" val="3479271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D2BC-0778-4341-9448-605C556C6D3E}"/>
              </a:ext>
            </a:extLst>
          </p:cNvPr>
          <p:cNvSpPr>
            <a:spLocks noGrp="1"/>
          </p:cNvSpPr>
          <p:nvPr>
            <p:ph type="title"/>
          </p:nvPr>
        </p:nvSpPr>
        <p:spPr>
          <a:xfrm>
            <a:off x="-977346" y="982132"/>
            <a:ext cx="9601196" cy="1303867"/>
          </a:xfrm>
        </p:spPr>
        <p:txBody>
          <a:bodyPr>
            <a:noAutofit/>
          </a:bodyPr>
          <a:lstStyle/>
          <a:p>
            <a:r>
              <a:rPr lang="en-US" sz="4000" b="1" dirty="0">
                <a:latin typeface="Times New Roman" panose="02020603050405020304" pitchFamily="18" charset="0"/>
                <a:cs typeface="Times New Roman" panose="02020603050405020304" pitchFamily="18" charset="0"/>
              </a:rPr>
              <a:t>GIẢI PHÁP ĐỀ XUẤT</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F17502C-58EC-49EB-B40F-4BC618BE8B0C}"/>
                  </a:ext>
                </a:extLst>
              </p:cNvPr>
              <p:cNvSpPr/>
              <p:nvPr/>
            </p:nvSpPr>
            <p:spPr>
              <a:xfrm>
                <a:off x="1152940" y="2974754"/>
                <a:ext cx="5234608" cy="1938992"/>
              </a:xfrm>
              <a:prstGeom prst="rect">
                <a:avLst/>
              </a:prstGeom>
            </p:spPr>
            <p:txBody>
              <a:bodyPr wrap="square">
                <a:spAutoFit/>
              </a:bodyPr>
              <a:lstStyle/>
              <a:p>
                <a:r>
                  <a:rPr lang="vi-VN" sz="2400" dirty="0"/>
                  <a:t>Sử dụng cơ chế </a:t>
                </a:r>
                <a:r>
                  <a:rPr lang="en-US" sz="2400" dirty="0">
                    <a:latin typeface="Times New Roman" panose="02020603050405020304" pitchFamily="18" charset="0"/>
                    <a:cs typeface="Times New Roman" panose="02020603050405020304" pitchFamily="18" charset="0"/>
                  </a:rPr>
                  <a:t>m</a:t>
                </a:r>
                <a:r>
                  <a:rPr lang="vi-VN" sz="2400" dirty="0">
                    <a:cs typeface="Times New Roman" panose="02020603050405020304" pitchFamily="18" charset="0"/>
                  </a:rPr>
                  <a:t>utual attention</a:t>
                </a:r>
                <a:r>
                  <a:rPr lang="vi-VN" sz="2400" dirty="0"/>
                  <a:t>, chuyển đổi các tính năng trực quan sang các biểu diễn tiềm ẩn </a:t>
                </a:r>
                <a14:m>
                  <m:oMath xmlns:m="http://schemas.openxmlformats.org/officeDocument/2006/math">
                    <m:sSub>
                      <m:sSubPr>
                        <m:ctrlPr>
                          <a:rPr lang="vi-VN"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𝑡</m:t>
                        </m:r>
                      </m:sub>
                    </m:sSub>
                  </m:oMath>
                </a14:m>
                <a:r>
                  <a:rPr lang="vi-VN" sz="2400" dirty="0"/>
                  <a:t> và </a:t>
                </a:r>
                <a14:m>
                  <m:oMath xmlns:m="http://schemas.openxmlformats.org/officeDocument/2006/math">
                    <m:sSub>
                      <m:sSubPr>
                        <m:ctrlPr>
                          <a:rPr lang="vi-VN"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𝑏</m:t>
                        </m:r>
                      </m:sub>
                    </m:sSub>
                  </m:oMath>
                </a14:m>
                <a:r>
                  <a:rPr lang="vi-VN" sz="2400" dirty="0"/>
                  <a:t>. Sau đó,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m</a:t>
                </a:r>
                <a:r>
                  <a:rPr lang="vi-VN" sz="2400" dirty="0"/>
                  <a:t>atching </a:t>
                </a:r>
                <a:r>
                  <a:rPr lang="en-US" sz="2400" dirty="0">
                    <a:latin typeface="Times New Roman" panose="02020603050405020304" pitchFamily="18" charset="0"/>
                    <a:cs typeface="Times New Roman" panose="02020603050405020304" pitchFamily="18" charset="0"/>
                  </a:rPr>
                  <a:t>d</a:t>
                </a:r>
                <a:r>
                  <a:rPr lang="vi-VN" sz="2400" dirty="0"/>
                  <a:t>ecoder dự đoán chỉ số phù hợp </a:t>
                </a:r>
                <a14:m>
                  <m:oMath xmlns:m="http://schemas.openxmlformats.org/officeDocument/2006/math">
                    <m:sSub>
                      <m:sSubPr>
                        <m:ctrlPr>
                          <a:rPr lang="vi-VN" sz="240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𝑡𝑏</m:t>
                        </m:r>
                      </m:sub>
                    </m:sSub>
                  </m:oMath>
                </a14:m>
                <a:r>
                  <a:rPr lang="vi-VN" sz="2400" dirty="0"/>
                  <a:t>.</a:t>
                </a:r>
                <a:endParaRPr lang="en-US" sz="2400" dirty="0"/>
              </a:p>
            </p:txBody>
          </p:sp>
        </mc:Choice>
        <mc:Fallback xmlns="">
          <p:sp>
            <p:nvSpPr>
              <p:cNvPr id="5" name="Rectangle 4">
                <a:extLst>
                  <a:ext uri="{FF2B5EF4-FFF2-40B4-BE49-F238E27FC236}">
                    <a16:creationId xmlns:a16="http://schemas.microsoft.com/office/drawing/2014/main" id="{5F17502C-58EC-49EB-B40F-4BC618BE8B0C}"/>
                  </a:ext>
                </a:extLst>
              </p:cNvPr>
              <p:cNvSpPr>
                <a:spLocks noRot="1" noChangeAspect="1" noMove="1" noResize="1" noEditPoints="1" noAdjustHandles="1" noChangeArrowheads="1" noChangeShapeType="1" noTextEdit="1"/>
              </p:cNvSpPr>
              <p:nvPr/>
            </p:nvSpPr>
            <p:spPr>
              <a:xfrm>
                <a:off x="1152940" y="2974754"/>
                <a:ext cx="5234608" cy="1938992"/>
              </a:xfrm>
              <a:prstGeom prst="rect">
                <a:avLst/>
              </a:prstGeom>
              <a:blipFill>
                <a:blip r:embed="rId2"/>
                <a:stretch>
                  <a:fillRect l="-1746" t="-2516" r="-2910" b="-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BF74717-9137-4169-B3DD-C8EC0BC2807A}"/>
              </a:ext>
            </a:extLst>
          </p:cNvPr>
          <p:cNvPicPr>
            <a:picLocks noChangeAspect="1"/>
          </p:cNvPicPr>
          <p:nvPr/>
        </p:nvPicPr>
        <p:blipFill>
          <a:blip r:embed="rId3"/>
          <a:stretch>
            <a:fillRect/>
          </a:stretch>
        </p:blipFill>
        <p:spPr>
          <a:xfrm>
            <a:off x="6718851" y="831574"/>
            <a:ext cx="4320209" cy="5194852"/>
          </a:xfrm>
          <a:prstGeom prst="rect">
            <a:avLst/>
          </a:prstGeom>
        </p:spPr>
      </p:pic>
    </p:spTree>
    <p:extLst>
      <p:ext uri="{BB962C8B-B14F-4D97-AF65-F5344CB8AC3E}">
        <p14:creationId xmlns:p14="http://schemas.microsoft.com/office/powerpoint/2010/main" val="1190671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EC53-2072-4765-A6C0-95CBCF24C2B7}"/>
              </a:ext>
            </a:extLst>
          </p:cNvPr>
          <p:cNvSpPr>
            <a:spLocks noGrp="1"/>
          </p:cNvSpPr>
          <p:nvPr>
            <p:ph type="title"/>
          </p:nvPr>
        </p:nvSpPr>
        <p:spPr>
          <a:xfrm>
            <a:off x="1295402" y="982132"/>
            <a:ext cx="3712027" cy="1303867"/>
          </a:xfrm>
        </p:spPr>
        <p:txBody>
          <a:bodyPr>
            <a:normAutofit/>
          </a:bodyPr>
          <a:lstStyle/>
          <a:p>
            <a:r>
              <a:rPr lang="en-US" sz="4000" b="1" dirty="0">
                <a:latin typeface="Times New Roman" panose="02020603050405020304" pitchFamily="18" charset="0"/>
                <a:cs typeface="Times New Roman" panose="02020603050405020304" pitchFamily="18" charset="0"/>
              </a:rPr>
              <a:t>DEMO</a:t>
            </a:r>
          </a:p>
        </p:txBody>
      </p:sp>
      <p:sp>
        <p:nvSpPr>
          <p:cNvPr id="5" name="Content Placeholder 4">
            <a:extLst>
              <a:ext uri="{FF2B5EF4-FFF2-40B4-BE49-F238E27FC236}">
                <a16:creationId xmlns:a16="http://schemas.microsoft.com/office/drawing/2014/main" id="{F53F4B9E-5295-4901-B050-84FFF2414874}"/>
              </a:ext>
            </a:extLst>
          </p:cNvPr>
          <p:cNvSpPr>
            <a:spLocks noGrp="1"/>
          </p:cNvSpPr>
          <p:nvPr>
            <p:ph idx="1"/>
          </p:nvPr>
        </p:nvSpPr>
        <p:spPr>
          <a:xfrm>
            <a:off x="810854" y="2556932"/>
            <a:ext cx="4220028" cy="3318936"/>
          </a:xfrm>
        </p:spPr>
        <p:txBody>
          <a:bodyPr/>
          <a:lstStyle/>
          <a:p>
            <a:pPr marL="0" indent="0">
              <a:buNone/>
            </a:pPr>
            <a:r>
              <a:rPr lang="en-US" b="1" dirty="0">
                <a:latin typeface="Times New Roman" panose="02020603050405020304" pitchFamily="18" charset="0"/>
                <a:ea typeface="Tahoma" panose="020B0604030504040204" pitchFamily="34" charset="0"/>
                <a:cs typeface="Times New Roman" panose="02020603050405020304" pitchFamily="18" charset="0"/>
              </a:rPr>
              <a:t>INPUT</a:t>
            </a:r>
            <a:r>
              <a:rPr lang="en-US" dirty="0">
                <a:latin typeface="Times New Roman" panose="02020603050405020304" pitchFamily="18" charset="0"/>
                <a:ea typeface="Tahoma" panose="020B0604030504040204" pitchFamily="34" charset="0"/>
                <a:cs typeface="Times New Roman" panose="02020603050405020304" pitchFamily="18" charset="0"/>
              </a:rPr>
              <a:t>:</a:t>
            </a:r>
          </a:p>
          <a:p>
            <a:endParaRPr lang="en-US"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B1FAF53-9D0C-4012-82C5-8737C4CE8F44}"/>
              </a:ext>
            </a:extLst>
          </p:cNvPr>
          <p:cNvPicPr>
            <a:picLocks noChangeAspect="1"/>
          </p:cNvPicPr>
          <p:nvPr/>
        </p:nvPicPr>
        <p:blipFill>
          <a:blip r:embed="rId2"/>
          <a:stretch>
            <a:fillRect/>
          </a:stretch>
        </p:blipFill>
        <p:spPr>
          <a:xfrm>
            <a:off x="1063171" y="3106057"/>
            <a:ext cx="3262085" cy="3040744"/>
          </a:xfrm>
          <a:prstGeom prst="rect">
            <a:avLst/>
          </a:prstGeom>
        </p:spPr>
      </p:pic>
      <p:sp>
        <p:nvSpPr>
          <p:cNvPr id="7" name="TextBox 6">
            <a:extLst>
              <a:ext uri="{FF2B5EF4-FFF2-40B4-BE49-F238E27FC236}">
                <a16:creationId xmlns:a16="http://schemas.microsoft.com/office/drawing/2014/main" id="{A72630A5-8EC4-4971-8653-438CAC5F88EC}"/>
              </a:ext>
            </a:extLst>
          </p:cNvPr>
          <p:cNvSpPr txBox="1"/>
          <p:nvPr/>
        </p:nvSpPr>
        <p:spPr>
          <a:xfrm>
            <a:off x="7308079" y="530325"/>
            <a:ext cx="2623454"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OUTPUT</a:t>
            </a:r>
          </a:p>
          <a:p>
            <a:pPr algn="ctr"/>
            <a:r>
              <a:rPr lang="en-US" sz="2400" dirty="0">
                <a:latin typeface="Times New Roman" panose="02020603050405020304" pitchFamily="18" charset="0"/>
                <a:cs typeface="Times New Roman" panose="02020603050405020304" pitchFamily="18" charset="0"/>
              </a:rPr>
              <a:t>KẾT QUẢ TỐT</a:t>
            </a:r>
          </a:p>
        </p:txBody>
      </p:sp>
      <p:pic>
        <p:nvPicPr>
          <p:cNvPr id="9" name="Picture 8">
            <a:extLst>
              <a:ext uri="{FF2B5EF4-FFF2-40B4-BE49-F238E27FC236}">
                <a16:creationId xmlns:a16="http://schemas.microsoft.com/office/drawing/2014/main" id="{F0C6FE14-222B-4661-AB70-52BBEEAF44F1}"/>
              </a:ext>
            </a:extLst>
          </p:cNvPr>
          <p:cNvPicPr>
            <a:picLocks noChangeAspect="1"/>
          </p:cNvPicPr>
          <p:nvPr/>
        </p:nvPicPr>
        <p:blipFill>
          <a:blip r:embed="rId3"/>
          <a:stretch>
            <a:fillRect/>
          </a:stretch>
        </p:blipFill>
        <p:spPr>
          <a:xfrm>
            <a:off x="8929916" y="2280835"/>
            <a:ext cx="3262084" cy="3021656"/>
          </a:xfrm>
          <a:prstGeom prst="rect">
            <a:avLst/>
          </a:prstGeom>
        </p:spPr>
      </p:pic>
      <p:sp>
        <p:nvSpPr>
          <p:cNvPr id="11" name="TextBox 10">
            <a:extLst>
              <a:ext uri="{FF2B5EF4-FFF2-40B4-BE49-F238E27FC236}">
                <a16:creationId xmlns:a16="http://schemas.microsoft.com/office/drawing/2014/main" id="{9BAAD34C-5BD6-4E55-A3D1-89BBE28F5B40}"/>
              </a:ext>
            </a:extLst>
          </p:cNvPr>
          <p:cNvSpPr txBox="1"/>
          <p:nvPr/>
        </p:nvSpPr>
        <p:spPr>
          <a:xfrm>
            <a:off x="5527021" y="1460022"/>
            <a:ext cx="2278743" cy="830997"/>
          </a:xfrm>
          <a:prstGeom prst="rect">
            <a:avLst/>
          </a:prstGeom>
          <a:solidFill>
            <a:srgbClr val="FFFF00"/>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Id: 181510621</a:t>
            </a:r>
          </a:p>
          <a:p>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0.517371</a:t>
            </a:r>
          </a:p>
        </p:txBody>
      </p:sp>
      <p:sp>
        <p:nvSpPr>
          <p:cNvPr id="12" name="TextBox 11">
            <a:extLst>
              <a:ext uri="{FF2B5EF4-FFF2-40B4-BE49-F238E27FC236}">
                <a16:creationId xmlns:a16="http://schemas.microsoft.com/office/drawing/2014/main" id="{EA5E6FFB-D1C8-4A03-A3A9-D18F179ECBF3}"/>
              </a:ext>
            </a:extLst>
          </p:cNvPr>
          <p:cNvSpPr txBox="1"/>
          <p:nvPr/>
        </p:nvSpPr>
        <p:spPr>
          <a:xfrm>
            <a:off x="9421586" y="1423717"/>
            <a:ext cx="2278743" cy="830997"/>
          </a:xfrm>
          <a:prstGeom prst="rect">
            <a:avLst/>
          </a:prstGeom>
          <a:solidFill>
            <a:srgbClr val="FFFF00"/>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Id:159267861</a:t>
            </a:r>
          </a:p>
          <a:p>
            <a:r>
              <a:rPr lang="en-US" sz="2400" dirty="0">
                <a:latin typeface="Times New Roman" panose="02020603050405020304" pitchFamily="18" charset="0"/>
                <a:cs typeface="Times New Roman" panose="02020603050405020304" pitchFamily="18" charset="0"/>
              </a:rPr>
              <a:t>Điểm:0.5099786</a:t>
            </a:r>
          </a:p>
        </p:txBody>
      </p:sp>
      <p:pic>
        <p:nvPicPr>
          <p:cNvPr id="14" name="Picture 13">
            <a:extLst>
              <a:ext uri="{FF2B5EF4-FFF2-40B4-BE49-F238E27FC236}">
                <a16:creationId xmlns:a16="http://schemas.microsoft.com/office/drawing/2014/main" id="{F636EEE4-26A0-4DDA-8187-4233FDDC04C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35572" y="2274477"/>
            <a:ext cx="3261643" cy="3034372"/>
          </a:xfrm>
          <a:prstGeom prst="rect">
            <a:avLst/>
          </a:prstGeom>
        </p:spPr>
      </p:pic>
      <p:sp>
        <p:nvSpPr>
          <p:cNvPr id="20" name="TextBox 19">
            <a:extLst>
              <a:ext uri="{FF2B5EF4-FFF2-40B4-BE49-F238E27FC236}">
                <a16:creationId xmlns:a16="http://schemas.microsoft.com/office/drawing/2014/main" id="{36060EF9-489A-40A2-A545-64BFCB686F22}"/>
              </a:ext>
            </a:extLst>
          </p:cNvPr>
          <p:cNvSpPr txBox="1"/>
          <p:nvPr/>
        </p:nvSpPr>
        <p:spPr>
          <a:xfrm>
            <a:off x="7652790" y="2982613"/>
            <a:ext cx="2278743" cy="830997"/>
          </a:xfrm>
          <a:prstGeom prst="rect">
            <a:avLst/>
          </a:prstGeom>
          <a:solidFill>
            <a:srgbClr val="FFFF00"/>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Id:120648842</a:t>
            </a:r>
          </a:p>
          <a:p>
            <a:r>
              <a:rPr lang="en-US" sz="2400" dirty="0">
                <a:latin typeface="Times New Roman" panose="02020603050405020304" pitchFamily="18" charset="0"/>
                <a:cs typeface="Times New Roman" panose="02020603050405020304" pitchFamily="18" charset="0"/>
              </a:rPr>
              <a:t>Điểm:0.4988569</a:t>
            </a:r>
          </a:p>
        </p:txBody>
      </p:sp>
      <p:pic>
        <p:nvPicPr>
          <p:cNvPr id="10" name="Picture 9">
            <a:extLst>
              <a:ext uri="{FF2B5EF4-FFF2-40B4-BE49-F238E27FC236}">
                <a16:creationId xmlns:a16="http://schemas.microsoft.com/office/drawing/2014/main" id="{C5AEC728-F3BA-420E-A355-535C4DD87FF5}"/>
              </a:ext>
            </a:extLst>
          </p:cNvPr>
          <p:cNvPicPr>
            <a:picLocks noChangeAspect="1"/>
          </p:cNvPicPr>
          <p:nvPr/>
        </p:nvPicPr>
        <p:blipFill>
          <a:blip r:embed="rId5"/>
          <a:stretch>
            <a:fillRect/>
          </a:stretch>
        </p:blipFill>
        <p:spPr>
          <a:xfrm>
            <a:off x="7161120" y="3813610"/>
            <a:ext cx="3262084" cy="3023988"/>
          </a:xfrm>
          <a:prstGeom prst="rect">
            <a:avLst/>
          </a:prstGeom>
        </p:spPr>
      </p:pic>
      <p:sp>
        <p:nvSpPr>
          <p:cNvPr id="21" name="TextBox 20">
            <a:extLst>
              <a:ext uri="{FF2B5EF4-FFF2-40B4-BE49-F238E27FC236}">
                <a16:creationId xmlns:a16="http://schemas.microsoft.com/office/drawing/2014/main" id="{E370E4DF-4521-46BA-AA20-A9B95AB98FD4}"/>
              </a:ext>
            </a:extLst>
          </p:cNvPr>
          <p:cNvSpPr txBox="1"/>
          <p:nvPr/>
        </p:nvSpPr>
        <p:spPr>
          <a:xfrm>
            <a:off x="1944915" y="2520948"/>
            <a:ext cx="2743200" cy="461665"/>
          </a:xfrm>
          <a:prstGeom prst="rect">
            <a:avLst/>
          </a:prstGeom>
          <a:solidFill>
            <a:srgbClr val="FFFF00"/>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Top id 1:177841780</a:t>
            </a:r>
          </a:p>
        </p:txBody>
      </p:sp>
      <p:sp>
        <p:nvSpPr>
          <p:cNvPr id="22" name="TextBox 21">
            <a:extLst>
              <a:ext uri="{FF2B5EF4-FFF2-40B4-BE49-F238E27FC236}">
                <a16:creationId xmlns:a16="http://schemas.microsoft.com/office/drawing/2014/main" id="{07449F0C-04B7-4B84-BC38-7803755A07D7}"/>
              </a:ext>
            </a:extLst>
          </p:cNvPr>
          <p:cNvSpPr txBox="1"/>
          <p:nvPr/>
        </p:nvSpPr>
        <p:spPr>
          <a:xfrm>
            <a:off x="9538675" y="2838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49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EC53-2072-4765-A6C0-95CBCF24C2B7}"/>
              </a:ext>
            </a:extLst>
          </p:cNvPr>
          <p:cNvSpPr>
            <a:spLocks noGrp="1"/>
          </p:cNvSpPr>
          <p:nvPr>
            <p:ph type="title"/>
          </p:nvPr>
        </p:nvSpPr>
        <p:spPr>
          <a:xfrm>
            <a:off x="1295402" y="982132"/>
            <a:ext cx="3712027" cy="1303867"/>
          </a:xfrm>
        </p:spPr>
        <p:txBody>
          <a:bodyPr>
            <a:normAutofit/>
          </a:bodyPr>
          <a:lstStyle/>
          <a:p>
            <a:r>
              <a:rPr lang="en-US" sz="4000" b="1" dirty="0">
                <a:latin typeface="Times New Roman" panose="02020603050405020304" pitchFamily="18" charset="0"/>
                <a:cs typeface="Times New Roman" panose="02020603050405020304" pitchFamily="18" charset="0"/>
              </a:rPr>
              <a:t>DEMO</a:t>
            </a:r>
          </a:p>
        </p:txBody>
      </p:sp>
      <p:sp>
        <p:nvSpPr>
          <p:cNvPr id="5" name="Content Placeholder 4">
            <a:extLst>
              <a:ext uri="{FF2B5EF4-FFF2-40B4-BE49-F238E27FC236}">
                <a16:creationId xmlns:a16="http://schemas.microsoft.com/office/drawing/2014/main" id="{F53F4B9E-5295-4901-B050-84FFF2414874}"/>
              </a:ext>
            </a:extLst>
          </p:cNvPr>
          <p:cNvSpPr>
            <a:spLocks noGrp="1"/>
          </p:cNvSpPr>
          <p:nvPr>
            <p:ph idx="1"/>
          </p:nvPr>
        </p:nvSpPr>
        <p:spPr>
          <a:xfrm>
            <a:off x="810854" y="2556932"/>
            <a:ext cx="4220028" cy="3318936"/>
          </a:xfrm>
        </p:spPr>
        <p:txBody>
          <a:bodyPr/>
          <a:lstStyle/>
          <a:p>
            <a:pPr marL="0" indent="0">
              <a:buNone/>
            </a:pPr>
            <a:r>
              <a:rPr lang="en-US" b="1" dirty="0">
                <a:latin typeface="Times New Roman" panose="02020603050405020304" pitchFamily="18" charset="0"/>
                <a:ea typeface="Tahoma" panose="020B0604030504040204" pitchFamily="34" charset="0"/>
                <a:cs typeface="Times New Roman" panose="02020603050405020304" pitchFamily="18" charset="0"/>
              </a:rPr>
              <a:t>INPUT</a:t>
            </a:r>
            <a:r>
              <a:rPr lang="en-US" dirty="0">
                <a:latin typeface="Times New Roman" panose="02020603050405020304" pitchFamily="18" charset="0"/>
                <a:ea typeface="Tahoma" panose="020B0604030504040204" pitchFamily="34" charset="0"/>
                <a:cs typeface="Times New Roman" panose="02020603050405020304" pitchFamily="18" charset="0"/>
              </a:rPr>
              <a:t>:</a:t>
            </a:r>
          </a:p>
          <a:p>
            <a:endParaRPr lang="en-US"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B1FAF53-9D0C-4012-82C5-8737C4CE8F44}"/>
              </a:ext>
            </a:extLst>
          </p:cNvPr>
          <p:cNvPicPr>
            <a:picLocks noChangeAspect="1"/>
          </p:cNvPicPr>
          <p:nvPr/>
        </p:nvPicPr>
        <p:blipFill>
          <a:blip r:embed="rId2"/>
          <a:stretch>
            <a:fillRect/>
          </a:stretch>
        </p:blipFill>
        <p:spPr>
          <a:xfrm>
            <a:off x="1063171" y="3106057"/>
            <a:ext cx="3262085" cy="3040744"/>
          </a:xfrm>
          <a:prstGeom prst="rect">
            <a:avLst/>
          </a:prstGeom>
        </p:spPr>
      </p:pic>
      <p:sp>
        <p:nvSpPr>
          <p:cNvPr id="7" name="TextBox 6">
            <a:extLst>
              <a:ext uri="{FF2B5EF4-FFF2-40B4-BE49-F238E27FC236}">
                <a16:creationId xmlns:a16="http://schemas.microsoft.com/office/drawing/2014/main" id="{A72630A5-8EC4-4971-8653-438CAC5F88EC}"/>
              </a:ext>
            </a:extLst>
          </p:cNvPr>
          <p:cNvSpPr txBox="1"/>
          <p:nvPr/>
        </p:nvSpPr>
        <p:spPr>
          <a:xfrm>
            <a:off x="7308079" y="530325"/>
            <a:ext cx="2623454"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OUTPUT</a:t>
            </a:r>
          </a:p>
          <a:p>
            <a:pPr algn="ctr"/>
            <a:r>
              <a:rPr lang="en-US" sz="2400" dirty="0">
                <a:latin typeface="Times New Roman" panose="02020603050405020304" pitchFamily="18" charset="0"/>
                <a:cs typeface="Times New Roman" panose="02020603050405020304" pitchFamily="18" charset="0"/>
              </a:rPr>
              <a:t>KẾT QUẢ XẤU</a:t>
            </a:r>
          </a:p>
        </p:txBody>
      </p:sp>
      <p:sp>
        <p:nvSpPr>
          <p:cNvPr id="11" name="TextBox 10">
            <a:extLst>
              <a:ext uri="{FF2B5EF4-FFF2-40B4-BE49-F238E27FC236}">
                <a16:creationId xmlns:a16="http://schemas.microsoft.com/office/drawing/2014/main" id="{9BAAD34C-5BD6-4E55-A3D1-89BBE28F5B40}"/>
              </a:ext>
            </a:extLst>
          </p:cNvPr>
          <p:cNvSpPr txBox="1"/>
          <p:nvPr/>
        </p:nvSpPr>
        <p:spPr>
          <a:xfrm>
            <a:off x="5527021" y="1460022"/>
            <a:ext cx="2278743" cy="830997"/>
          </a:xfrm>
          <a:prstGeom prst="rect">
            <a:avLst/>
          </a:prstGeom>
          <a:solidFill>
            <a:srgbClr val="FFFF00"/>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Id:192848719 Điểm:0.4616452</a:t>
            </a:r>
          </a:p>
        </p:txBody>
      </p:sp>
      <p:sp>
        <p:nvSpPr>
          <p:cNvPr id="12" name="TextBox 11">
            <a:extLst>
              <a:ext uri="{FF2B5EF4-FFF2-40B4-BE49-F238E27FC236}">
                <a16:creationId xmlns:a16="http://schemas.microsoft.com/office/drawing/2014/main" id="{EA5E6FFB-D1C8-4A03-A3A9-D18F179ECBF3}"/>
              </a:ext>
            </a:extLst>
          </p:cNvPr>
          <p:cNvSpPr txBox="1"/>
          <p:nvPr/>
        </p:nvSpPr>
        <p:spPr>
          <a:xfrm>
            <a:off x="9272684" y="1423717"/>
            <a:ext cx="2455568" cy="830997"/>
          </a:xfrm>
          <a:prstGeom prst="rect">
            <a:avLst/>
          </a:prstGeom>
          <a:solidFill>
            <a:srgbClr val="FFFF00"/>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Id:161073966</a:t>
            </a:r>
          </a:p>
          <a:p>
            <a:r>
              <a:rPr lang="en-US" sz="2400" dirty="0">
                <a:latin typeface="Times New Roman" panose="02020603050405020304" pitchFamily="18" charset="0"/>
                <a:cs typeface="Times New Roman" panose="02020603050405020304" pitchFamily="18" charset="0"/>
              </a:rPr>
              <a:t>Điểm:0.46346796</a:t>
            </a:r>
          </a:p>
        </p:txBody>
      </p:sp>
      <p:sp>
        <p:nvSpPr>
          <p:cNvPr id="21" name="TextBox 20">
            <a:extLst>
              <a:ext uri="{FF2B5EF4-FFF2-40B4-BE49-F238E27FC236}">
                <a16:creationId xmlns:a16="http://schemas.microsoft.com/office/drawing/2014/main" id="{E370E4DF-4521-46BA-AA20-A9B95AB98FD4}"/>
              </a:ext>
            </a:extLst>
          </p:cNvPr>
          <p:cNvSpPr txBox="1"/>
          <p:nvPr/>
        </p:nvSpPr>
        <p:spPr>
          <a:xfrm>
            <a:off x="1944915" y="2520948"/>
            <a:ext cx="2743200" cy="461665"/>
          </a:xfrm>
          <a:prstGeom prst="rect">
            <a:avLst/>
          </a:prstGeom>
          <a:solidFill>
            <a:srgbClr val="FFFF00"/>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Top id 1:177841780</a:t>
            </a:r>
          </a:p>
        </p:txBody>
      </p:sp>
      <p:sp>
        <p:nvSpPr>
          <p:cNvPr id="22" name="TextBox 21">
            <a:extLst>
              <a:ext uri="{FF2B5EF4-FFF2-40B4-BE49-F238E27FC236}">
                <a16:creationId xmlns:a16="http://schemas.microsoft.com/office/drawing/2014/main" id="{07449F0C-04B7-4B84-BC38-7803755A07D7}"/>
              </a:ext>
            </a:extLst>
          </p:cNvPr>
          <p:cNvSpPr txBox="1"/>
          <p:nvPr/>
        </p:nvSpPr>
        <p:spPr>
          <a:xfrm>
            <a:off x="9538675" y="283854"/>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DC0273C9-9CB7-4828-93D1-0D03CB790D8F}"/>
              </a:ext>
            </a:extLst>
          </p:cNvPr>
          <p:cNvPicPr>
            <a:picLocks noChangeAspect="1"/>
          </p:cNvPicPr>
          <p:nvPr/>
        </p:nvPicPr>
        <p:blipFill>
          <a:blip r:embed="rId3"/>
          <a:stretch>
            <a:fillRect/>
          </a:stretch>
        </p:blipFill>
        <p:spPr>
          <a:xfrm>
            <a:off x="5166219" y="2293238"/>
            <a:ext cx="3256578" cy="3040743"/>
          </a:xfrm>
          <a:prstGeom prst="rect">
            <a:avLst/>
          </a:prstGeom>
        </p:spPr>
      </p:pic>
      <p:pic>
        <p:nvPicPr>
          <p:cNvPr id="4" name="Picture 3">
            <a:extLst>
              <a:ext uri="{FF2B5EF4-FFF2-40B4-BE49-F238E27FC236}">
                <a16:creationId xmlns:a16="http://schemas.microsoft.com/office/drawing/2014/main" id="{FE25478B-7F14-4E5C-ABF3-BEC6A20C86FA}"/>
              </a:ext>
            </a:extLst>
          </p:cNvPr>
          <p:cNvPicPr>
            <a:picLocks noChangeAspect="1"/>
          </p:cNvPicPr>
          <p:nvPr/>
        </p:nvPicPr>
        <p:blipFill>
          <a:blip r:embed="rId4"/>
          <a:stretch>
            <a:fillRect/>
          </a:stretch>
        </p:blipFill>
        <p:spPr>
          <a:xfrm>
            <a:off x="8880393" y="2285999"/>
            <a:ext cx="3235886" cy="3040742"/>
          </a:xfrm>
          <a:prstGeom prst="rect">
            <a:avLst/>
          </a:prstGeom>
        </p:spPr>
      </p:pic>
      <p:pic>
        <p:nvPicPr>
          <p:cNvPr id="13" name="Picture 12">
            <a:extLst>
              <a:ext uri="{FF2B5EF4-FFF2-40B4-BE49-F238E27FC236}">
                <a16:creationId xmlns:a16="http://schemas.microsoft.com/office/drawing/2014/main" id="{D3898190-5FE6-448B-9171-58D4E9D2762C}"/>
              </a:ext>
            </a:extLst>
          </p:cNvPr>
          <p:cNvPicPr>
            <a:picLocks noChangeAspect="1"/>
          </p:cNvPicPr>
          <p:nvPr/>
        </p:nvPicPr>
        <p:blipFill>
          <a:blip r:embed="rId5"/>
          <a:stretch>
            <a:fillRect/>
          </a:stretch>
        </p:blipFill>
        <p:spPr>
          <a:xfrm>
            <a:off x="7415741" y="3020345"/>
            <a:ext cx="2408129" cy="1012024"/>
          </a:xfrm>
          <a:prstGeom prst="rect">
            <a:avLst/>
          </a:prstGeom>
        </p:spPr>
      </p:pic>
      <p:pic>
        <p:nvPicPr>
          <p:cNvPr id="18" name="Picture 17">
            <a:extLst>
              <a:ext uri="{FF2B5EF4-FFF2-40B4-BE49-F238E27FC236}">
                <a16:creationId xmlns:a16="http://schemas.microsoft.com/office/drawing/2014/main" id="{7968527D-2870-4E2E-B66C-92B59E2DB6E5}"/>
              </a:ext>
            </a:extLst>
          </p:cNvPr>
          <p:cNvPicPr>
            <a:picLocks noChangeAspect="1"/>
          </p:cNvPicPr>
          <p:nvPr/>
        </p:nvPicPr>
        <p:blipFill>
          <a:blip r:embed="rId6"/>
          <a:stretch>
            <a:fillRect/>
          </a:stretch>
        </p:blipFill>
        <p:spPr>
          <a:xfrm>
            <a:off x="7045215" y="3837655"/>
            <a:ext cx="3256577" cy="3040742"/>
          </a:xfrm>
          <a:prstGeom prst="rect">
            <a:avLst/>
          </a:prstGeom>
        </p:spPr>
      </p:pic>
    </p:spTree>
    <p:extLst>
      <p:ext uri="{BB962C8B-B14F-4D97-AF65-F5344CB8AC3E}">
        <p14:creationId xmlns:p14="http://schemas.microsoft.com/office/powerpoint/2010/main" val="224425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randombar(horizontal)">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1BDE-8D58-4B27-9322-2CE52DF5A87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KẾT LUẬN</a:t>
            </a:r>
          </a:p>
        </p:txBody>
      </p:sp>
      <p:sp>
        <p:nvSpPr>
          <p:cNvPr id="3" name="Content Placeholder 2">
            <a:extLst>
              <a:ext uri="{FF2B5EF4-FFF2-40B4-BE49-F238E27FC236}">
                <a16:creationId xmlns:a16="http://schemas.microsoft.com/office/drawing/2014/main" id="{9CCF9F70-AD21-4C00-93BB-80562B272D9E}"/>
              </a:ext>
            </a:extLst>
          </p:cNvPr>
          <p:cNvSpPr>
            <a:spLocks noGrp="1"/>
          </p:cNvSpPr>
          <p:nvPr>
            <p:ph idx="1"/>
          </p:nvPr>
        </p:nvSpPr>
        <p:spPr/>
        <p:txBody>
          <a:bodyPr/>
          <a:lstStyle/>
          <a:p>
            <a:pPr marL="0" indent="0">
              <a:buNone/>
            </a:pPr>
            <a:r>
              <a:rPr lang="en-US" b="1" dirty="0" err="1">
                <a:latin typeface="Times New Roman" panose="02020603050405020304" pitchFamily="18" charset="0"/>
                <a:cs typeface="Times New Roman" panose="02020603050405020304" pitchFamily="18" charset="0"/>
              </a:rPr>
              <a:t>Tổng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kết</a:t>
            </a:r>
            <a:endParaRPr lang="en-US" b="1" dirty="0">
              <a:latin typeface="Times New Roman" panose="02020603050405020304" pitchFamily="18" charset="0"/>
              <a:cs typeface="Times New Roman" panose="02020603050405020304" pitchFamily="18" charset="0"/>
            </a:endParaRPr>
          </a:p>
          <a:p>
            <a:pPr marL="0" indent="0">
              <a:buNone/>
            </a:pPr>
            <a:r>
              <a:rPr lang="en-US" dirty="0" err="1">
                <a:latin typeface="Times New Roman" panose="02020603050405020304" pitchFamily="18" charset="0"/>
                <a:cs typeface="Times New Roman" panose="02020603050405020304" pitchFamily="18" charset="0"/>
              </a:rPr>
              <a:t>Nghiên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cứu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CNN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m</a:t>
            </a:r>
            <a:r>
              <a:rPr lang="vi-VN" dirty="0">
                <a:cs typeface="Times New Roman" panose="02020603050405020304" pitchFamily="18" charset="0"/>
              </a:rPr>
              <a:t>utual attention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p>
          <a:p>
            <a:pPr marL="0" indent="0">
              <a:buNone/>
            </a:pP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fashionCV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demo </a:t>
            </a:r>
            <a:r>
              <a:rPr lang="en-US" dirty="0" err="1">
                <a:latin typeface="Times New Roman" panose="02020603050405020304" pitchFamily="18" charset="0"/>
                <a:cs typeface="Times New Roman" panose="02020603050405020304" pitchFamily="18" charset="0"/>
              </a:rPr>
              <a:t>chứng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mặt</a:t>
            </a:r>
            <a:r>
              <a:rPr lang="en-US" dirty="0">
                <a:latin typeface="Times New Roman" panose="02020603050405020304" pitchFamily="18" charset="0"/>
                <a:cs typeface="Times New Roman" panose="02020603050405020304" pitchFamily="18" charset="0"/>
              </a:rPr>
              <a:t> MAP, MRR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AUC. </a:t>
            </a:r>
          </a:p>
          <a:p>
            <a:pPr marL="0" indent="0">
              <a:buNone/>
            </a:pPr>
            <a:r>
              <a:rPr lang="en-US" dirty="0">
                <a:latin typeface="Times New Roman" panose="02020603050405020304" pitchFamily="18" charset="0"/>
                <a:cs typeface="Times New Roman" panose="02020603050405020304" pitchFamily="18" charset="0"/>
              </a:rPr>
              <a:t>=&gt;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m</a:t>
            </a:r>
            <a:r>
              <a:rPr lang="vi-VN" dirty="0">
                <a:cs typeface="Times New Roman" panose="02020603050405020304" pitchFamily="18" charset="0"/>
              </a:rPr>
              <a:t>utual attention </a:t>
            </a:r>
            <a:r>
              <a:rPr lang="en-US" dirty="0" err="1">
                <a:latin typeface="Times New Roman" panose="02020603050405020304" pitchFamily="18" charset="0"/>
                <a:cs typeface="Times New Roman" panose="02020603050405020304" pitchFamily="18" charset="0"/>
              </a:rPr>
              <a:t>rất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6006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F073-F51A-4AB4-A7A5-3769DC8C0BD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KẾT LUẬN</a:t>
            </a:r>
            <a:endParaRPr lang="en-US" sz="4000" dirty="0"/>
          </a:p>
        </p:txBody>
      </p:sp>
      <p:graphicFrame>
        <p:nvGraphicFramePr>
          <p:cNvPr id="4" name="Table 4">
            <a:extLst>
              <a:ext uri="{FF2B5EF4-FFF2-40B4-BE49-F238E27FC236}">
                <a16:creationId xmlns:a16="http://schemas.microsoft.com/office/drawing/2014/main" id="{E4D22D96-ACC2-4B05-9B32-EC7A63CE0C5B}"/>
              </a:ext>
            </a:extLst>
          </p:cNvPr>
          <p:cNvGraphicFramePr>
            <a:graphicFrameLocks noGrp="1"/>
          </p:cNvGraphicFramePr>
          <p:nvPr>
            <p:ph idx="1"/>
            <p:extLst>
              <p:ext uri="{D42A27DB-BD31-4B8C-83A1-F6EECF244321}">
                <p14:modId xmlns:p14="http://schemas.microsoft.com/office/powerpoint/2010/main" val="4023247217"/>
              </p:ext>
            </p:extLst>
          </p:nvPr>
        </p:nvGraphicFramePr>
        <p:xfrm>
          <a:off x="957943" y="2557462"/>
          <a:ext cx="10363199" cy="3566115"/>
        </p:xfrm>
        <a:graphic>
          <a:graphicData uri="http://schemas.openxmlformats.org/drawingml/2006/table">
            <a:tbl>
              <a:tblPr firstRow="1" bandRow="1">
                <a:tableStyleId>{073A0DAA-6AF3-43AB-8588-CEC1D06C72B9}</a:tableStyleId>
              </a:tblPr>
              <a:tblGrid>
                <a:gridCol w="4946606">
                  <a:extLst>
                    <a:ext uri="{9D8B030D-6E8A-4147-A177-3AD203B41FA5}">
                      <a16:colId xmlns:a16="http://schemas.microsoft.com/office/drawing/2014/main" val="4284284756"/>
                    </a:ext>
                  </a:extLst>
                </a:gridCol>
                <a:gridCol w="5416593">
                  <a:extLst>
                    <a:ext uri="{9D8B030D-6E8A-4147-A177-3AD203B41FA5}">
                      <a16:colId xmlns:a16="http://schemas.microsoft.com/office/drawing/2014/main" val="4105852199"/>
                    </a:ext>
                  </a:extLst>
                </a:gridCol>
              </a:tblGrid>
              <a:tr h="548595">
                <a:tc>
                  <a:txBody>
                    <a:bodyPr/>
                    <a:lstStyle/>
                    <a:p>
                      <a:r>
                        <a:rPr lang="en-US" sz="2400" dirty="0">
                          <a:latin typeface="Times New Roman" panose="02020603050405020304" pitchFamily="18" charset="0"/>
                          <a:cs typeface="Times New Roman" panose="02020603050405020304" pitchFamily="18" charset="0"/>
                        </a:rPr>
                        <a:t>ƯU ĐIỂM</a:t>
                      </a:r>
                    </a:p>
                  </a:txBody>
                  <a:tcPr/>
                </a:tc>
                <a:tc>
                  <a:txBody>
                    <a:bodyPr/>
                    <a:lstStyle/>
                    <a:p>
                      <a:r>
                        <a:rPr lang="en-US" sz="2400" dirty="0">
                          <a:latin typeface="Times New Roman" panose="02020603050405020304" pitchFamily="18" charset="0"/>
                          <a:cs typeface="Times New Roman" panose="02020603050405020304" pitchFamily="18" charset="0"/>
                        </a:rPr>
                        <a:t>NH</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ỢC ĐIỂM</a:t>
                      </a:r>
                    </a:p>
                  </a:txBody>
                  <a:tcPr/>
                </a:tc>
                <a:extLst>
                  <a:ext uri="{0D108BD9-81ED-4DB2-BD59-A6C34878D82A}">
                    <a16:rowId xmlns:a16="http://schemas.microsoft.com/office/drawing/2014/main" val="2907352514"/>
                  </a:ext>
                </a:extLst>
              </a:tr>
              <a:tr h="2517812">
                <a:tc>
                  <a:txBody>
                    <a:bodyPr/>
                    <a:lstStyle/>
                    <a:p>
                      <a:pPr marL="342900" indent="-342900">
                        <a:buFont typeface="Arial" panose="020B0604020202020204" pitchFamily="34" charset="0"/>
                        <a:buChar char="•"/>
                      </a:pPr>
                      <a:r>
                        <a:rPr lang="en-US" sz="2400" kern="1200" dirty="0" err="1">
                          <a:effectLst/>
                          <a:latin typeface="Times New Roman" panose="02020603050405020304" pitchFamily="18" charset="0"/>
                          <a:cs typeface="Times New Roman" panose="02020603050405020304" pitchFamily="18" charset="0"/>
                        </a:rPr>
                        <a:t>Phương</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pháp</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đề</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xuất</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này</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được</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chứng</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minh</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là</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có</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hiệu</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quả</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trong</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các</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thử</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nghiệm</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trên</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bộ</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dữ</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liệu</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hiện</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có</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và</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bộ</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dữ</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liệu</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quy</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mô</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lớn</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được</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xây</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dựng</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có</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mục</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đích</a:t>
                      </a:r>
                      <a:r>
                        <a:rPr lang="en-US" sz="2400" kern="1200" dirty="0">
                          <a:effectLst/>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txBody>
                  <a:tcPr/>
                </a:tc>
                <a:tc>
                  <a:txBody>
                    <a:bodyPr/>
                    <a:lstStyle/>
                    <a:p>
                      <a:pPr marL="342900" lvl="0" indent="-342900">
                        <a:buFont typeface="Arial" panose="020B0604020202020204" pitchFamily="34" charset="0"/>
                        <a:buChar char="•"/>
                      </a:pPr>
                      <a:r>
                        <a:rPr lang="en-US" sz="2400" kern="1200" dirty="0" err="1">
                          <a:effectLst/>
                          <a:latin typeface="Times New Roman" panose="02020603050405020304" pitchFamily="18" charset="0"/>
                          <a:cs typeface="Times New Roman" panose="02020603050405020304" pitchFamily="18" charset="0"/>
                        </a:rPr>
                        <a:t>Hạn</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chế</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về</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nguồn</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lực</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phần</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cứng</a:t>
                      </a:r>
                      <a:endParaRPr lang="en-US" sz="2400" kern="1200" dirty="0">
                        <a:effectLst/>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US" sz="2400" kern="1200" dirty="0" err="1">
                          <a:effectLst/>
                          <a:latin typeface="Times New Roman" panose="02020603050405020304" pitchFamily="18" charset="0"/>
                          <a:cs typeface="Times New Roman" panose="02020603050405020304" pitchFamily="18" charset="0"/>
                        </a:rPr>
                        <a:t>Chưa</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có</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kinh</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nghiệm</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về</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chạy</a:t>
                      </a:r>
                      <a:r>
                        <a:rPr lang="en-US" sz="2400" kern="1200" dirty="0">
                          <a:effectLst/>
                          <a:latin typeface="Times New Roman" panose="02020603050405020304" pitchFamily="18" charset="0"/>
                          <a:cs typeface="Times New Roman" panose="02020603050405020304" pitchFamily="18" charset="0"/>
                        </a:rPr>
                        <a:t> deep learning </a:t>
                      </a:r>
                      <a:r>
                        <a:rPr lang="en-US" sz="2400" kern="1200" dirty="0" err="1">
                          <a:effectLst/>
                          <a:latin typeface="Times New Roman" panose="02020603050405020304" pitchFamily="18" charset="0"/>
                          <a:cs typeface="Times New Roman" panose="02020603050405020304" pitchFamily="18" charset="0"/>
                        </a:rPr>
                        <a:t>trên</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môi</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trường</a:t>
                      </a:r>
                      <a:r>
                        <a:rPr lang="en-US" sz="2400" kern="1200" dirty="0">
                          <a:effectLst/>
                          <a:latin typeface="Times New Roman" panose="02020603050405020304" pitchFamily="18" charset="0"/>
                          <a:cs typeface="Times New Roman" panose="02020603050405020304" pitchFamily="18" charset="0"/>
                        </a:rPr>
                        <a:t> google </a:t>
                      </a:r>
                      <a:r>
                        <a:rPr lang="en-US" sz="2400" kern="1200" dirty="0" err="1">
                          <a:effectLst/>
                          <a:latin typeface="Times New Roman" panose="02020603050405020304" pitchFamily="18" charset="0"/>
                          <a:cs typeface="Times New Roman" panose="02020603050405020304" pitchFamily="18" charset="0"/>
                        </a:rPr>
                        <a:t>colab</a:t>
                      </a:r>
                      <a:endParaRPr lang="en-US" sz="2400" kern="1200" dirty="0">
                        <a:effectLst/>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US" sz="2400" kern="1200" dirty="0" err="1">
                          <a:effectLst/>
                          <a:latin typeface="Times New Roman" panose="02020603050405020304" pitchFamily="18" charset="0"/>
                          <a:cs typeface="Times New Roman" panose="02020603050405020304" pitchFamily="18" charset="0"/>
                        </a:rPr>
                        <a:t>Chưa</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đưa</a:t>
                      </a:r>
                      <a:r>
                        <a:rPr lang="en-US" sz="2400" kern="1200" dirty="0">
                          <a:effectLst/>
                          <a:latin typeface="Times New Roman" panose="02020603050405020304" pitchFamily="18" charset="0"/>
                          <a:cs typeface="Times New Roman" panose="02020603050405020304" pitchFamily="18" charset="0"/>
                        </a:rPr>
                        <a:t> ra </a:t>
                      </a:r>
                      <a:r>
                        <a:rPr lang="en-US" sz="2400" kern="1200" dirty="0" err="1">
                          <a:effectLst/>
                          <a:latin typeface="Times New Roman" panose="02020603050405020304" pitchFamily="18" charset="0"/>
                          <a:cs typeface="Times New Roman" panose="02020603050405020304" pitchFamily="18" charset="0"/>
                        </a:rPr>
                        <a:t>được</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độ</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đo</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đánh</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giá</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cuối</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cùng</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khi</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chạy</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thực</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nghiệm</a:t>
                      </a:r>
                      <a:endParaRPr lang="en-US" sz="2400" kern="1200" dirty="0">
                        <a:effectLst/>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US" sz="2400" kern="1200" dirty="0" err="1">
                          <a:effectLst/>
                          <a:latin typeface="Times New Roman" panose="02020603050405020304" pitchFamily="18" charset="0"/>
                          <a:cs typeface="Times New Roman" panose="02020603050405020304" pitchFamily="18" charset="0"/>
                        </a:rPr>
                        <a:t>Mô</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hình</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còn</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hạn</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chế</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về</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sự</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đa</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dạng</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của</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các</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mặt</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hàng</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thời</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trang</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như</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các</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phụ</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kiện</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kính</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mũ</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giày</a:t>
                      </a:r>
                      <a:r>
                        <a:rPr lang="en-US" sz="2400" kern="1200" dirty="0">
                          <a:effectLst/>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79051460"/>
                  </a:ext>
                </a:extLst>
              </a:tr>
            </a:tbl>
          </a:graphicData>
        </a:graphic>
      </p:graphicFrame>
    </p:spTree>
    <p:extLst>
      <p:ext uri="{BB962C8B-B14F-4D97-AF65-F5344CB8AC3E}">
        <p14:creationId xmlns:p14="http://schemas.microsoft.com/office/powerpoint/2010/main" val="722780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9ED03-D7A6-4E12-8BE2-685F41CDBC5D}"/>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KẾT LUẬN</a:t>
            </a:r>
            <a:endParaRPr lang="en-US" sz="4000" dirty="0"/>
          </a:p>
        </p:txBody>
      </p:sp>
      <p:sp>
        <p:nvSpPr>
          <p:cNvPr id="3" name="Content Placeholder 2">
            <a:extLst>
              <a:ext uri="{FF2B5EF4-FFF2-40B4-BE49-F238E27FC236}">
                <a16:creationId xmlns:a16="http://schemas.microsoft.com/office/drawing/2014/main" id="{3B887A39-F22B-456F-B6E0-B9A93BF6980F}"/>
              </a:ext>
            </a:extLst>
          </p:cNvPr>
          <p:cNvSpPr>
            <a:spLocks noGrp="1"/>
          </p:cNvSpPr>
          <p:nvPr>
            <p:ph idx="1"/>
          </p:nvPr>
        </p:nvSpPr>
        <p:spPr/>
        <p:txBody>
          <a:bodyPr/>
          <a:lstStyle/>
          <a:p>
            <a:pPr marL="0" indent="0">
              <a:buNone/>
            </a:pPr>
            <a:r>
              <a:rPr lang="en-US" b="1" dirty="0" err="1">
                <a:latin typeface="Times New Roman" panose="02020603050405020304" pitchFamily="18" charset="0"/>
                <a:cs typeface="Times New Roman" panose="02020603050405020304" pitchFamily="18" charset="0"/>
              </a:rPr>
              <a:t>Công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việc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tương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lai</a:t>
            </a:r>
            <a:endParaRPr lang="en-US" b="1"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nữa</a:t>
            </a:r>
            <a:r>
              <a:rPr lang="en-US" dirty="0">
                <a:latin typeface="Times New Roman" panose="02020603050405020304" pitchFamily="18" charset="0"/>
                <a:cs typeface="Times New Roman" panose="02020603050405020304" pitchFamily="18" charset="0"/>
              </a:rPr>
              <a:t>. </a:t>
            </a:r>
          </a:p>
          <a:p>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đ</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98861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FE8A6-2CEE-46CF-9B94-57FEDDEBEF52}"/>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TÀI LIỆU THAM KHẢO</a:t>
            </a:r>
          </a:p>
        </p:txBody>
      </p:sp>
      <p:sp>
        <p:nvSpPr>
          <p:cNvPr id="3" name="Content Placeholder 2">
            <a:extLst>
              <a:ext uri="{FF2B5EF4-FFF2-40B4-BE49-F238E27FC236}">
                <a16:creationId xmlns:a16="http://schemas.microsoft.com/office/drawing/2014/main" id="{23DC825F-3643-46B4-A650-12A81898ED13}"/>
              </a:ext>
            </a:extLst>
          </p:cNvPr>
          <p:cNvSpPr>
            <a:spLocks noGrp="1"/>
          </p:cNvSpPr>
          <p:nvPr>
            <p:ph idx="1"/>
          </p:nvPr>
        </p:nvSpPr>
        <p:spPr>
          <a:xfrm>
            <a:off x="827315" y="2411789"/>
            <a:ext cx="10551886" cy="3318936"/>
          </a:xfrm>
        </p:spPr>
        <p:txBody>
          <a:bodyPr>
            <a:noAutofit/>
          </a:bodyPr>
          <a:lstStyle/>
          <a:p>
            <a:pPr marL="0" indent="0">
              <a:buNone/>
            </a:pPr>
            <a:r>
              <a:rPr lang="en-US" sz="2200" dirty="0">
                <a:latin typeface="Times New Roman" panose="02020603050405020304" pitchFamily="18" charset="0"/>
                <a:cs typeface="Times New Roman" panose="02020603050405020304" pitchFamily="18" charset="0"/>
              </a:rPr>
              <a:t>“Explainable Outfit Recommendation with Joint Outfit Matching and Comment Generation” (2019)</a:t>
            </a:r>
          </a:p>
          <a:p>
            <a:r>
              <a:rPr lang="en-US" sz="2200" dirty="0">
                <a:latin typeface="Times New Roman" panose="02020603050405020304" pitchFamily="18" charset="0"/>
                <a:cs typeface="Times New Roman" panose="02020603050405020304" pitchFamily="18" charset="0"/>
                <a:hlinkClick r:id="rId2"/>
              </a:rPr>
              <a:t>https://arxiv.org/pdf/1806.08977.pdf?fbclid=IwAR37XX7Di0RUDmiBanetBmdSrBb78wEW5MLGvqlDrVaJXbrCzH5hSB-gB5k</a:t>
            </a: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Denny </a:t>
            </a:r>
            <a:r>
              <a:rPr lang="en-US" sz="2200" dirty="0" err="1">
                <a:latin typeface="Times New Roman" panose="02020603050405020304" pitchFamily="18" charset="0"/>
                <a:cs typeface="Times New Roman" panose="02020603050405020304" pitchFamily="18" charset="0"/>
              </a:rPr>
              <a:t>Britz</a:t>
            </a:r>
            <a:r>
              <a:rPr lang="en-US" sz="2200" dirty="0">
                <a:latin typeface="Times New Roman" panose="02020603050405020304" pitchFamily="18" charset="0"/>
                <a:cs typeface="Times New Roman" panose="02020603050405020304" pitchFamily="18" charset="0"/>
              </a:rPr>
              <a:t> (7/2015) “Understanding Convolutional Neural Networks for NLP”.</a:t>
            </a:r>
          </a:p>
          <a:p>
            <a:r>
              <a:rPr lang="en-US" sz="2200" u="sng" dirty="0">
                <a:latin typeface="Times New Roman" panose="02020603050405020304" pitchFamily="18" charset="0"/>
                <a:cs typeface="Times New Roman" panose="02020603050405020304" pitchFamily="18" charset="0"/>
                <a:hlinkClick r:id="rId3"/>
              </a:rPr>
              <a:t>http://www.wildml.com/2015/11/understanding-convolutional-neural-networks-for-nlp/</a:t>
            </a: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 Deep Learning </a:t>
            </a:r>
            <a:r>
              <a:rPr lang="en-US" sz="2200" dirty="0" err="1">
                <a:latin typeface="Times New Roman" panose="02020603050405020304" pitchFamily="18" charset="0"/>
                <a:cs typeface="Times New Roman" panose="02020603050405020304" pitchFamily="18" charset="0"/>
              </a:rPr>
              <a:t>cơ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(3/2019) “Convolutional neural network”.</a:t>
            </a:r>
          </a:p>
          <a:p>
            <a:r>
              <a:rPr lang="en-US" sz="2200" u="sng" dirty="0">
                <a:latin typeface="Times New Roman" panose="02020603050405020304" pitchFamily="18" charset="0"/>
                <a:cs typeface="Times New Roman" panose="02020603050405020304" pitchFamily="18" charset="0"/>
                <a:hlinkClick r:id="rId4"/>
              </a:rPr>
              <a:t>https://nttuan8.com/bai-6-convolutional-neural-network/</a:t>
            </a:r>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785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40CA0-026F-464A-99BE-E68E581AEEA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TÀI LIỆU THAM KHẢO</a:t>
            </a:r>
            <a:endParaRPr lang="en-US" sz="4000" dirty="0"/>
          </a:p>
        </p:txBody>
      </p:sp>
      <p:sp>
        <p:nvSpPr>
          <p:cNvPr id="3" name="Content Placeholder 2">
            <a:extLst>
              <a:ext uri="{FF2B5EF4-FFF2-40B4-BE49-F238E27FC236}">
                <a16:creationId xmlns:a16="http://schemas.microsoft.com/office/drawing/2014/main" id="{BF626D0F-0B2B-4769-9782-EDA698A1A237}"/>
              </a:ext>
            </a:extLst>
          </p:cNvPr>
          <p:cNvSpPr>
            <a:spLocks noGrp="1"/>
          </p:cNvSpPr>
          <p:nvPr>
            <p:ph idx="1"/>
          </p:nvPr>
        </p:nvSpPr>
        <p:spPr>
          <a:xfrm>
            <a:off x="1037771" y="2440818"/>
            <a:ext cx="10116457" cy="3553582"/>
          </a:xfrm>
        </p:spPr>
        <p:txBody>
          <a:bodyPr>
            <a:noAutofit/>
          </a:bodyPr>
          <a:lstStyle/>
          <a:p>
            <a:pPr marL="0" indent="0">
              <a:buNone/>
            </a:pPr>
            <a:r>
              <a:rPr lang="en-US" sz="2200" dirty="0">
                <a:latin typeface="Times New Roman" panose="02020603050405020304" pitchFamily="18" charset="0"/>
                <a:cs typeface="Times New Roman" panose="02020603050405020304" pitchFamily="18" charset="0"/>
              </a:rPr>
              <a:t>Wikipedia “Deep Learning”</a:t>
            </a:r>
          </a:p>
          <a:p>
            <a:r>
              <a:rPr lang="en-US" sz="2200" dirty="0">
                <a:latin typeface="Times New Roman" panose="02020603050405020304" pitchFamily="18" charset="0"/>
                <a:cs typeface="Times New Roman" panose="02020603050405020304" pitchFamily="18" charset="0"/>
              </a:rPr>
              <a:t> </a:t>
            </a:r>
            <a:r>
              <a:rPr lang="en-US" sz="2200" u="sng" dirty="0">
                <a:latin typeface="Times New Roman" panose="02020603050405020304" pitchFamily="18" charset="0"/>
                <a:cs typeface="Times New Roman" panose="02020603050405020304" pitchFamily="18" charset="0"/>
                <a:hlinkClick r:id="rId2"/>
              </a:rPr>
              <a:t>https://en.wikipedia.org/wiki/Deep_learning</a:t>
            </a: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 “Encoder-Decoder Architectures” (Mar 7, 2017)</a:t>
            </a:r>
          </a:p>
          <a:p>
            <a:r>
              <a:rPr lang="en-US" sz="2200" u="sng" dirty="0">
                <a:latin typeface="Times New Roman" panose="02020603050405020304" pitchFamily="18" charset="0"/>
                <a:cs typeface="Times New Roman" panose="02020603050405020304" pitchFamily="18" charset="0"/>
                <a:hlinkClick r:id="rId3"/>
              </a:rPr>
              <a:t>https://www.quora.com/What-is-an-Encoder-Decoder-in-Deep-Learning</a:t>
            </a: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Jason Brownlee (10/2017) “How Does Attention Work in Encoder-Decoder Recurrent Neural Networks”</a:t>
            </a:r>
          </a:p>
          <a:p>
            <a:r>
              <a:rPr lang="en-US" sz="2200" u="sng" dirty="0">
                <a:latin typeface="Times New Roman" panose="02020603050405020304" pitchFamily="18" charset="0"/>
                <a:cs typeface="Times New Roman" panose="02020603050405020304" pitchFamily="18" charset="0"/>
                <a:hlinkClick r:id="rId4"/>
              </a:rPr>
              <a:t>https://machinelearningmastery.com/how-does-attention-work-in-encoder-decoder-recurrent-neural-networks/</a:t>
            </a:r>
            <a:endParaRPr lang="en-US" sz="2200" dirty="0">
              <a:latin typeface="Times New Roman" panose="02020603050405020304" pitchFamily="18" charset="0"/>
              <a:cs typeface="Times New Roman" panose="02020603050405020304" pitchFamily="18" charset="0"/>
            </a:endParaRPr>
          </a:p>
          <a:p>
            <a:endParaRPr lang="en-US" sz="2200" dirty="0"/>
          </a:p>
        </p:txBody>
      </p:sp>
    </p:spTree>
    <p:extLst>
      <p:ext uri="{BB962C8B-B14F-4D97-AF65-F5344CB8AC3E}">
        <p14:creationId xmlns:p14="http://schemas.microsoft.com/office/powerpoint/2010/main" val="4031962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DAE5B4-5920-4B75-821A-5D361D44B8AA}"/>
              </a:ext>
            </a:extLst>
          </p:cNvPr>
          <p:cNvSpPr txBox="1"/>
          <p:nvPr/>
        </p:nvSpPr>
        <p:spPr>
          <a:xfrm>
            <a:off x="2046515" y="1351508"/>
            <a:ext cx="8679544" cy="4154984"/>
          </a:xfrm>
          <a:prstGeom prst="rect">
            <a:avLst/>
          </a:prstGeom>
          <a:noFill/>
        </p:spPr>
        <p:txBody>
          <a:bodyPr wrap="square" rtlCol="0">
            <a:spAutoFit/>
          </a:bodyPr>
          <a:lstStyle/>
          <a:p>
            <a:pPr>
              <a:buFont typeface="Wingdings" panose="05000000000000000000" pitchFamily="2" charset="2"/>
              <a:buChar char="Ø"/>
            </a:pPr>
            <a:r>
              <a:rPr lang="en-US" sz="2400" b="1" dirty="0">
                <a:latin typeface="Times New Roman" panose="02020603050405020304" pitchFamily="18" charset="0"/>
                <a:ea typeface="Tahoma" panose="020B0604030504040204" pitchFamily="34" charset="0"/>
                <a:cs typeface="Times New Roman" panose="02020603050405020304" pitchFamily="18" charset="0"/>
              </a:rPr>
              <a:t> GIỚI THIỆU</a:t>
            </a:r>
          </a:p>
          <a:p>
            <a:pPr>
              <a:buFont typeface="Wingdings" panose="05000000000000000000" pitchFamily="2" charset="2"/>
              <a:buChar char="Ø"/>
            </a:pPr>
            <a:endParaRPr lang="en-US" sz="2400" b="1" dirty="0">
              <a:latin typeface="Times New Roman" panose="02020603050405020304" pitchFamily="18" charset="0"/>
              <a:ea typeface="Tahoma" panose="020B0604030504040204" pitchFamily="34" charset="0"/>
              <a:cs typeface="Times New Roman" panose="02020603050405020304" pitchFamily="18" charset="0"/>
            </a:endParaRPr>
          </a:p>
          <a:p>
            <a:pPr>
              <a:buFont typeface="Wingdings" panose="05000000000000000000" pitchFamily="2" charset="2"/>
              <a:buChar char="Ø"/>
            </a:pPr>
            <a:r>
              <a:rPr lang="en-US" sz="2400" b="1" dirty="0">
                <a:latin typeface="Times New Roman" panose="02020603050405020304" pitchFamily="18" charset="0"/>
                <a:ea typeface="Tahoma" panose="020B0604030504040204" pitchFamily="34" charset="0"/>
                <a:cs typeface="Times New Roman" panose="02020603050405020304" pitchFamily="18" charset="0"/>
              </a:rPr>
              <a:t> BÀI TOÁN GỢI Ý TRANG PHỤC</a:t>
            </a:r>
          </a:p>
          <a:p>
            <a:pPr>
              <a:buFont typeface="Wingdings" panose="05000000000000000000" pitchFamily="2" charset="2"/>
              <a:buChar char="Ø"/>
            </a:pPr>
            <a:endParaRPr lang="en-US" sz="2400" b="1" dirty="0">
              <a:latin typeface="Times New Roman" panose="02020603050405020304" pitchFamily="18" charset="0"/>
              <a:ea typeface="Tahoma" panose="020B0604030504040204" pitchFamily="34" charset="0"/>
              <a:cs typeface="Times New Roman" panose="02020603050405020304" pitchFamily="18" charset="0"/>
            </a:endParaRPr>
          </a:p>
          <a:p>
            <a:pPr>
              <a:buFont typeface="Wingdings" panose="05000000000000000000" pitchFamily="2" charset="2"/>
              <a:buChar char="Ø"/>
            </a:pPr>
            <a:r>
              <a:rPr lang="en-US" sz="2400" b="1" dirty="0">
                <a:latin typeface="Times New Roman" panose="02020603050405020304" pitchFamily="18" charset="0"/>
                <a:ea typeface="Tahoma" panose="020B0604030504040204" pitchFamily="34" charset="0"/>
                <a:cs typeface="Times New Roman" panose="02020603050405020304" pitchFamily="18" charset="0"/>
              </a:rPr>
              <a:t> TỔNG QUAN VỀ HỌC SÂU</a:t>
            </a:r>
          </a:p>
          <a:p>
            <a:pPr>
              <a:buFont typeface="Wingdings" panose="05000000000000000000" pitchFamily="2" charset="2"/>
              <a:buChar char="Ø"/>
            </a:pPr>
            <a:endParaRPr lang="en-US" sz="2400" b="1" dirty="0">
              <a:latin typeface="Times New Roman" panose="02020603050405020304" pitchFamily="18" charset="0"/>
              <a:ea typeface="Tahoma" panose="020B0604030504040204" pitchFamily="34" charset="0"/>
              <a:cs typeface="Times New Roman" panose="02020603050405020304" pitchFamily="18" charset="0"/>
            </a:endParaRPr>
          </a:p>
          <a:p>
            <a:pPr>
              <a:buFont typeface="Wingdings" panose="05000000000000000000" pitchFamily="2" charset="2"/>
              <a:buChar char="Ø"/>
            </a:pPr>
            <a:r>
              <a:rPr lang="en-US" sz="2400" b="1" dirty="0">
                <a:latin typeface="Times New Roman" panose="02020603050405020304" pitchFamily="18" charset="0"/>
                <a:ea typeface="Tahoma" panose="020B0604030504040204" pitchFamily="34" charset="0"/>
                <a:cs typeface="Times New Roman" panose="02020603050405020304" pitchFamily="18" charset="0"/>
              </a:rPr>
              <a:t> GIẢI PHÁP ĐỀ XUẤT</a:t>
            </a:r>
          </a:p>
          <a:p>
            <a:pPr>
              <a:buFont typeface="Wingdings" panose="05000000000000000000" pitchFamily="2" charset="2"/>
              <a:buChar char="Ø"/>
            </a:pPr>
            <a:endParaRPr lang="en-US" sz="2400" b="1" dirty="0">
              <a:latin typeface="Times New Roman" panose="02020603050405020304" pitchFamily="18" charset="0"/>
              <a:ea typeface="Tahoma" panose="020B0604030504040204" pitchFamily="34" charset="0"/>
              <a:cs typeface="Times New Roman" panose="02020603050405020304" pitchFamily="18" charset="0"/>
            </a:endParaRPr>
          </a:p>
          <a:p>
            <a:pPr>
              <a:buFont typeface="Wingdings" panose="05000000000000000000" pitchFamily="2" charset="2"/>
              <a:buChar char="Ø"/>
            </a:pPr>
            <a:r>
              <a:rPr lang="en-US" sz="2400" b="1" dirty="0">
                <a:latin typeface="Times New Roman" panose="02020603050405020304" pitchFamily="18" charset="0"/>
                <a:ea typeface="Tahoma" panose="020B0604030504040204" pitchFamily="34" charset="0"/>
                <a:cs typeface="Times New Roman" panose="02020603050405020304" pitchFamily="18" charset="0"/>
              </a:rPr>
              <a:t> DEMO</a:t>
            </a:r>
          </a:p>
          <a:p>
            <a:pPr>
              <a:buFont typeface="Wingdings" panose="05000000000000000000" pitchFamily="2" charset="2"/>
              <a:buChar char="Ø"/>
            </a:pPr>
            <a:endParaRPr lang="en-US" sz="2400" b="1" dirty="0">
              <a:latin typeface="Times New Roman" panose="02020603050405020304" pitchFamily="18" charset="0"/>
              <a:ea typeface="Tahoma" panose="020B0604030504040204" pitchFamily="34" charset="0"/>
              <a:cs typeface="Times New Roman" panose="02020603050405020304" pitchFamily="18" charset="0"/>
            </a:endParaRPr>
          </a:p>
          <a:p>
            <a:pPr>
              <a:buFont typeface="Wingdings" panose="05000000000000000000" pitchFamily="2" charset="2"/>
              <a:buChar char="Ø"/>
            </a:pPr>
            <a:r>
              <a:rPr lang="en-US" sz="2400" b="1" dirty="0">
                <a:latin typeface="Times New Roman" panose="02020603050405020304" pitchFamily="18" charset="0"/>
                <a:ea typeface="Tahoma" panose="020B0604030504040204" pitchFamily="34" charset="0"/>
                <a:cs typeface="Times New Roman" panose="02020603050405020304" pitchFamily="18" charset="0"/>
              </a:rPr>
              <a:t> KẾT LUẬN</a:t>
            </a:r>
          </a:p>
        </p:txBody>
      </p:sp>
    </p:spTree>
    <p:extLst>
      <p:ext uri="{BB962C8B-B14F-4D97-AF65-F5344CB8AC3E}">
        <p14:creationId xmlns:p14="http://schemas.microsoft.com/office/powerpoint/2010/main" val="3803156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918B8E-4044-404B-8A13-5F0D5413A93D}"/>
              </a:ext>
            </a:extLst>
          </p:cNvPr>
          <p:cNvSpPr txBox="1"/>
          <p:nvPr/>
        </p:nvSpPr>
        <p:spPr>
          <a:xfrm>
            <a:off x="762000" y="2705725"/>
            <a:ext cx="10668000" cy="1323439"/>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CẢM </a:t>
            </a:r>
            <a:r>
              <a:rPr lang="vi-VN" sz="4000" b="1" dirty="0">
                <a:latin typeface="Times New Roman" panose="02020603050405020304" pitchFamily="18" charset="0"/>
                <a:cs typeface="Times New Roman" panose="02020603050405020304" pitchFamily="18" charset="0"/>
              </a:rPr>
              <a:t>Ơ</a:t>
            </a:r>
            <a:r>
              <a:rPr lang="en-US" sz="4000" b="1" dirty="0">
                <a:latin typeface="Times New Roman" panose="02020603050405020304" pitchFamily="18" charset="0"/>
                <a:cs typeface="Times New Roman" panose="02020603050405020304" pitchFamily="18" charset="0"/>
              </a:rPr>
              <a:t>N THẦY CÔ VÀ CÁC BẠN </a:t>
            </a:r>
          </a:p>
          <a:p>
            <a:pPr algn="ctr"/>
            <a:r>
              <a:rPr lang="en-US" sz="4000" b="1" dirty="0">
                <a:latin typeface="Times New Roman" panose="02020603050405020304" pitchFamily="18" charset="0"/>
                <a:cs typeface="Times New Roman" panose="02020603050405020304" pitchFamily="18" charset="0"/>
              </a:rPr>
              <a:t>ĐÃ CHÚ Ý LẮNG NGHE!</a:t>
            </a:r>
          </a:p>
        </p:txBody>
      </p:sp>
      <p:sp>
        <p:nvSpPr>
          <p:cNvPr id="3" name="Star: 5 Points 2">
            <a:extLst>
              <a:ext uri="{FF2B5EF4-FFF2-40B4-BE49-F238E27FC236}">
                <a16:creationId xmlns:a16="http://schemas.microsoft.com/office/drawing/2014/main" id="{0A53373E-EA6C-46A3-8F09-912574CF38E3}"/>
              </a:ext>
            </a:extLst>
          </p:cNvPr>
          <p:cNvSpPr/>
          <p:nvPr/>
        </p:nvSpPr>
        <p:spPr>
          <a:xfrm>
            <a:off x="1563757" y="1166191"/>
            <a:ext cx="993913" cy="954157"/>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Star: 5 Points 4">
            <a:extLst>
              <a:ext uri="{FF2B5EF4-FFF2-40B4-BE49-F238E27FC236}">
                <a16:creationId xmlns:a16="http://schemas.microsoft.com/office/drawing/2014/main" id="{5EAE6814-4EB8-4876-ABA2-E831EDE2FD61}"/>
              </a:ext>
            </a:extLst>
          </p:cNvPr>
          <p:cNvSpPr/>
          <p:nvPr/>
        </p:nvSpPr>
        <p:spPr>
          <a:xfrm>
            <a:off x="5314122" y="2226365"/>
            <a:ext cx="331304" cy="318052"/>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09DFDD20-AE3F-497C-8164-C0F35B259352}"/>
              </a:ext>
            </a:extLst>
          </p:cNvPr>
          <p:cNvSpPr/>
          <p:nvPr/>
        </p:nvSpPr>
        <p:spPr>
          <a:xfrm>
            <a:off x="8030817" y="887896"/>
            <a:ext cx="1166192" cy="1446550"/>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3666BDC4-BA7F-45CB-AE64-06F5818F0941}"/>
              </a:ext>
            </a:extLst>
          </p:cNvPr>
          <p:cNvSpPr/>
          <p:nvPr/>
        </p:nvSpPr>
        <p:spPr>
          <a:xfrm>
            <a:off x="11012557" y="2544417"/>
            <a:ext cx="331304" cy="318052"/>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BF53C8DB-7D55-4CF7-817F-B5FA229F7F64}"/>
              </a:ext>
            </a:extLst>
          </p:cNvPr>
          <p:cNvSpPr/>
          <p:nvPr/>
        </p:nvSpPr>
        <p:spPr>
          <a:xfrm>
            <a:off x="9859617" y="887896"/>
            <a:ext cx="397566" cy="46382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DEB492F2-DBA5-4022-82F5-AA9290E54BD6}"/>
              </a:ext>
            </a:extLst>
          </p:cNvPr>
          <p:cNvSpPr/>
          <p:nvPr/>
        </p:nvSpPr>
        <p:spPr>
          <a:xfrm>
            <a:off x="901149" y="887896"/>
            <a:ext cx="185529" cy="278295"/>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2D48A51A-2C29-44F3-8AE5-1CA4B4BF5679}"/>
              </a:ext>
            </a:extLst>
          </p:cNvPr>
          <p:cNvSpPr/>
          <p:nvPr/>
        </p:nvSpPr>
        <p:spPr>
          <a:xfrm>
            <a:off x="3684104" y="887896"/>
            <a:ext cx="662609" cy="715617"/>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79DFB6E8-3CE7-4C84-B57A-9B63E79D88CC}"/>
              </a:ext>
            </a:extLst>
          </p:cNvPr>
          <p:cNvSpPr/>
          <p:nvPr/>
        </p:nvSpPr>
        <p:spPr>
          <a:xfrm>
            <a:off x="901149" y="2705725"/>
            <a:ext cx="185529" cy="156744"/>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04979FFD-FC9A-45C8-B4D2-E9B1E2457ADE}"/>
              </a:ext>
            </a:extLst>
          </p:cNvPr>
          <p:cNvSpPr/>
          <p:nvPr/>
        </p:nvSpPr>
        <p:spPr>
          <a:xfrm>
            <a:off x="7301948" y="1166191"/>
            <a:ext cx="159026" cy="185531"/>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362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2CEDE-F7C2-40E8-B933-A7FBE18C9B90}"/>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TỔNG QUAN VỀ HỌC SÂU	</a:t>
            </a:r>
          </a:p>
        </p:txBody>
      </p:sp>
      <p:sp>
        <p:nvSpPr>
          <p:cNvPr id="3" name="Content Placeholder 2">
            <a:extLst>
              <a:ext uri="{FF2B5EF4-FFF2-40B4-BE49-F238E27FC236}">
                <a16:creationId xmlns:a16="http://schemas.microsoft.com/office/drawing/2014/main" id="{3F96A6FE-25D6-4725-9141-A205D260B633}"/>
              </a:ext>
            </a:extLst>
          </p:cNvPr>
          <p:cNvSpPr>
            <a:spLocks noGrp="1"/>
          </p:cNvSpPr>
          <p:nvPr>
            <p:ph idx="1"/>
          </p:nvPr>
        </p:nvSpPr>
        <p:spPr>
          <a:xfrm>
            <a:off x="1414671" y="2912534"/>
            <a:ext cx="4800599" cy="3318936"/>
          </a:xfrm>
        </p:spPr>
        <p:txBody>
          <a:bodyPr/>
          <a:lstStyle/>
          <a:p>
            <a:pPr marL="0" indent="0">
              <a:buNone/>
            </a:pPr>
            <a:r>
              <a:rPr lang="en-US" b="1" dirty="0">
                <a:latin typeface="Times New Roman" panose="02020603050405020304" pitchFamily="18" charset="0"/>
                <a:cs typeface="Times New Roman" panose="02020603050405020304" pitchFamily="18" charset="0"/>
              </a:rPr>
              <a:t>Deep Learning</a:t>
            </a:r>
          </a:p>
          <a:p>
            <a:pPr marL="0" indent="0">
              <a:buNone/>
            </a:pPr>
            <a:r>
              <a:rPr lang="en-US" dirty="0">
                <a:latin typeface="Times New Roman" panose="02020603050405020304" pitchFamily="18" charset="0"/>
                <a:cs typeface="Times New Roman" panose="02020603050405020304" pitchFamily="18" charset="0"/>
              </a:rPr>
              <a:t>Deep Learning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Machine Learning</a:t>
            </a:r>
          </a:p>
          <a:p>
            <a:pPr marL="0" indent="0">
              <a:buNone/>
            </a:pP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trúc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a:t>
            </a:r>
          </a:p>
        </p:txBody>
      </p:sp>
      <p:pic>
        <p:nvPicPr>
          <p:cNvPr id="4" name="Picture 2" descr="Kết quả hình ảnh cho deep learning">
            <a:extLst>
              <a:ext uri="{FF2B5EF4-FFF2-40B4-BE49-F238E27FC236}">
                <a16:creationId xmlns:a16="http://schemas.microsoft.com/office/drawing/2014/main" id="{D1C51CD1-D6F7-46A4-86D6-34A752CEA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7391" y="2556932"/>
            <a:ext cx="3578087" cy="3563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65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2A1D-F05E-4EA0-9C39-CD18EC97BDAA}"/>
              </a:ext>
            </a:extLst>
          </p:cNvPr>
          <p:cNvSpPr>
            <a:spLocks noGrp="1"/>
          </p:cNvSpPr>
          <p:nvPr>
            <p:ph type="title"/>
          </p:nvPr>
        </p:nvSpPr>
        <p:spPr>
          <a:xfrm>
            <a:off x="-1349794" y="920912"/>
            <a:ext cx="9601196" cy="1303867"/>
          </a:xfrm>
        </p:spPr>
        <p:txBody>
          <a:bodyPr>
            <a:normAutofit/>
          </a:bodyPr>
          <a:lstStyle/>
          <a:p>
            <a:r>
              <a:rPr lang="en-US" sz="4000" b="1" dirty="0">
                <a:latin typeface="Times New Roman" panose="02020603050405020304" pitchFamily="18" charset="0"/>
                <a:cs typeface="Times New Roman" panose="02020603050405020304" pitchFamily="18" charset="0"/>
              </a:rPr>
              <a:t>CNN</a:t>
            </a:r>
          </a:p>
        </p:txBody>
      </p:sp>
      <p:sp>
        <p:nvSpPr>
          <p:cNvPr id="3" name="Content Placeholder 2">
            <a:extLst>
              <a:ext uri="{FF2B5EF4-FFF2-40B4-BE49-F238E27FC236}">
                <a16:creationId xmlns:a16="http://schemas.microsoft.com/office/drawing/2014/main" id="{C99E3C27-633B-4AF6-999D-1F1DAC081E1A}"/>
              </a:ext>
            </a:extLst>
          </p:cNvPr>
          <p:cNvSpPr>
            <a:spLocks noGrp="1"/>
          </p:cNvSpPr>
          <p:nvPr>
            <p:ph idx="1"/>
          </p:nvPr>
        </p:nvSpPr>
        <p:spPr>
          <a:xfrm>
            <a:off x="898373" y="2556932"/>
            <a:ext cx="5104862" cy="3512564"/>
          </a:xfrm>
        </p:spPr>
        <p:txBody>
          <a:bodyPr>
            <a:normAutofit/>
          </a:bodyPr>
          <a:lstStyle/>
          <a:p>
            <a:pPr marL="0" indent="0">
              <a:buNone/>
            </a:pPr>
            <a:r>
              <a:rPr lang="en-US" b="1" dirty="0" err="1">
                <a:latin typeface="Times New Roman" panose="02020603050405020304" pitchFamily="18" charset="0"/>
                <a:cs typeface="Times New Roman" panose="02020603050405020304" pitchFamily="18" charset="0"/>
              </a:rPr>
              <a:t>Lớp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tích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chập</a:t>
            </a:r>
            <a:r>
              <a:rPr lang="en-US" b="1" dirty="0">
                <a:latin typeface="Times New Roman" panose="02020603050405020304" pitchFamily="18" charset="0"/>
                <a:cs typeface="Times New Roman" panose="02020603050405020304" pitchFamily="18" charset="0"/>
              </a:rPr>
              <a:t> (Convolutional Layers)</a:t>
            </a:r>
          </a:p>
          <a:p>
            <a:pPr marL="457200" lvl="0" indent="-457200">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Lớp tích chập được dùng để phát hiện và trích xuất đặc trưng - </a:t>
            </a:r>
            <a:r>
              <a:rPr lang="en-US" dirty="0">
                <a:latin typeface="Times New Roman" panose="02020603050405020304" pitchFamily="18" charset="0"/>
                <a:cs typeface="Times New Roman" panose="02020603050405020304" pitchFamily="18" charset="0"/>
              </a:rPr>
              <a:t>chi </a:t>
            </a:r>
            <a:r>
              <a:rPr lang="en-US" dirty="0" err="1">
                <a:latin typeface="Times New Roman" panose="02020603050405020304" pitchFamily="18" charset="0"/>
                <a:cs typeface="Times New Roman" panose="02020603050405020304" pitchFamily="18" charset="0"/>
              </a:rPr>
              <a:t>tiết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a:t>
            </a:r>
          </a:p>
          <a:p>
            <a:pPr marL="457200" lvl="0" indent="-45720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lọc</a:t>
            </a:r>
            <a:r>
              <a:rPr lang="en-US" dirty="0">
                <a:latin typeface="Times New Roman" panose="02020603050405020304" pitchFamily="18" charset="0"/>
                <a:cs typeface="Times New Roman" panose="02020603050405020304" pitchFamily="18" charset="0"/>
              </a:rPr>
              <a:t> ở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tạp</a:t>
            </a:r>
            <a:r>
              <a:rPr lang="en-US" dirty="0">
                <a:latin typeface="Times New Roman" panose="02020603050405020304" pitchFamily="18" charset="0"/>
                <a:cs typeface="Times New Roman" panose="02020603050405020304" pitchFamily="18" charset="0"/>
              </a:rPr>
              <a:t>.</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12D45FF-96EF-4C6E-8708-6D5A85254751}"/>
              </a:ext>
            </a:extLst>
          </p:cNvPr>
          <p:cNvPicPr>
            <a:picLocks noChangeAspect="1"/>
          </p:cNvPicPr>
          <p:nvPr/>
        </p:nvPicPr>
        <p:blipFill>
          <a:blip r:embed="rId2"/>
          <a:stretch>
            <a:fillRect/>
          </a:stretch>
        </p:blipFill>
        <p:spPr>
          <a:xfrm>
            <a:off x="6188766" y="821635"/>
            <a:ext cx="5208104" cy="5115453"/>
          </a:xfrm>
          <a:prstGeom prst="rect">
            <a:avLst/>
          </a:prstGeom>
        </p:spPr>
      </p:pic>
    </p:spTree>
    <p:extLst>
      <p:ext uri="{BB962C8B-B14F-4D97-AF65-F5344CB8AC3E}">
        <p14:creationId xmlns:p14="http://schemas.microsoft.com/office/powerpoint/2010/main" val="235940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8AD62-5B70-4B5E-A7CD-F99A1CDA257A}"/>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LỚP TÍCH CHẬP</a:t>
            </a:r>
          </a:p>
        </p:txBody>
      </p:sp>
      <p:sp>
        <p:nvSpPr>
          <p:cNvPr id="3" name="Content Placeholder 2">
            <a:extLst>
              <a:ext uri="{FF2B5EF4-FFF2-40B4-BE49-F238E27FC236}">
                <a16:creationId xmlns:a16="http://schemas.microsoft.com/office/drawing/2014/main" id="{5A440E13-E748-4064-B506-A327FA7E24CC}"/>
              </a:ext>
            </a:extLst>
          </p:cNvPr>
          <p:cNvSpPr>
            <a:spLocks noGrp="1"/>
          </p:cNvSpPr>
          <p:nvPr>
            <p:ph idx="1"/>
          </p:nvPr>
        </p:nvSpPr>
        <p:spPr>
          <a:xfrm>
            <a:off x="1295402" y="2556932"/>
            <a:ext cx="4257260" cy="3318936"/>
          </a:xfrm>
        </p:spPr>
        <p:txBody>
          <a:bodyPr/>
          <a:lstStyle/>
          <a:p>
            <a:pPr marL="0" indent="0">
              <a:buNone/>
            </a:pPr>
            <a:r>
              <a:rPr lang="vi-VN" dirty="0"/>
              <a:t>Sliding Window là ma trận có kích thước nhỏ </a:t>
            </a:r>
            <a:r>
              <a:rPr lang="en-US" dirty="0"/>
              <a:t>(</a:t>
            </a:r>
            <a:r>
              <a:rPr lang="vi-VN" dirty="0"/>
              <a:t>3x3 hoặc 5x5</a:t>
            </a:r>
            <a:r>
              <a:rPr lang="en-US" dirty="0"/>
              <a:t>) </a:t>
            </a:r>
            <a:r>
              <a:rPr lang="en-US" dirty="0">
                <a:latin typeface="Times New Roman" panose="02020603050405020304" pitchFamily="18" charset="0"/>
                <a:cs typeface="Times New Roman" panose="02020603050405020304" pitchFamily="18" charset="0"/>
              </a:rPr>
              <a:t>tr</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vi-VN" dirty="0"/>
              <a:t>đầu vào là một </a:t>
            </a:r>
            <a:r>
              <a:rPr lang="en-US" dirty="0">
                <a:latin typeface="Times New Roman" panose="02020603050405020304" pitchFamily="18" charset="0"/>
                <a:cs typeface="Times New Roman" panose="02020603050405020304" pitchFamily="18" charset="0"/>
              </a:rPr>
              <a:t>m</a:t>
            </a:r>
            <a:r>
              <a:rPr lang="vi-VN" dirty="0"/>
              <a:t>a trận có kích thước lớn</a:t>
            </a:r>
            <a:r>
              <a:rPr lang="en-US" dirty="0"/>
              <a:t>.</a:t>
            </a:r>
          </a:p>
          <a:p>
            <a:pPr marL="0" indent="0">
              <a:buNone/>
            </a:pPr>
            <a:r>
              <a:rPr lang="en-US" dirty="0"/>
              <a:t>=&gt; </a:t>
            </a:r>
            <a:r>
              <a:rPr lang="vi-VN" dirty="0"/>
              <a:t>trích xuất các đặc trưng của ma trận đầu vào</a:t>
            </a:r>
            <a:r>
              <a:rPr lang="en-US" dirty="0"/>
              <a:t>.</a:t>
            </a:r>
          </a:p>
        </p:txBody>
      </p:sp>
      <p:pic>
        <p:nvPicPr>
          <p:cNvPr id="4" name="Picture 3">
            <a:extLst>
              <a:ext uri="{FF2B5EF4-FFF2-40B4-BE49-F238E27FC236}">
                <a16:creationId xmlns:a16="http://schemas.microsoft.com/office/drawing/2014/main" id="{EA0210D7-6B34-434B-9119-D33DEA4E82C2}"/>
              </a:ext>
            </a:extLst>
          </p:cNvPr>
          <p:cNvPicPr>
            <a:picLocks noChangeAspect="1"/>
          </p:cNvPicPr>
          <p:nvPr/>
        </p:nvPicPr>
        <p:blipFill>
          <a:blip r:embed="rId2"/>
          <a:stretch>
            <a:fillRect/>
          </a:stretch>
        </p:blipFill>
        <p:spPr>
          <a:xfrm>
            <a:off x="6096000" y="2556932"/>
            <a:ext cx="5182049" cy="2591025"/>
          </a:xfrm>
          <a:prstGeom prst="rect">
            <a:avLst/>
          </a:prstGeom>
        </p:spPr>
      </p:pic>
    </p:spTree>
    <p:extLst>
      <p:ext uri="{BB962C8B-B14F-4D97-AF65-F5344CB8AC3E}">
        <p14:creationId xmlns:p14="http://schemas.microsoft.com/office/powerpoint/2010/main" val="3563052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D2879-78F3-4218-A179-FB784B7F31CA}"/>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LỚP TÍCH CHẬP</a:t>
            </a:r>
            <a:endParaRPr lang="en-US" sz="4000" dirty="0"/>
          </a:p>
        </p:txBody>
      </p:sp>
      <p:pic>
        <p:nvPicPr>
          <p:cNvPr id="4" name="Content Placeholder 3">
            <a:extLst>
              <a:ext uri="{FF2B5EF4-FFF2-40B4-BE49-F238E27FC236}">
                <a16:creationId xmlns:a16="http://schemas.microsoft.com/office/drawing/2014/main" id="{750CE5B5-0F49-4E31-9953-E4EF1282A68B}"/>
              </a:ext>
            </a:extLst>
          </p:cNvPr>
          <p:cNvPicPr>
            <a:picLocks noGrp="1" noChangeAspect="1"/>
          </p:cNvPicPr>
          <p:nvPr>
            <p:ph idx="1"/>
          </p:nvPr>
        </p:nvPicPr>
        <p:blipFill>
          <a:blip r:embed="rId2"/>
          <a:stretch>
            <a:fillRect/>
          </a:stretch>
        </p:blipFill>
        <p:spPr>
          <a:xfrm>
            <a:off x="6255026" y="2554859"/>
            <a:ext cx="4929808" cy="3617844"/>
          </a:xfrm>
          <a:prstGeom prst="rect">
            <a:avLst/>
          </a:prstGeom>
        </p:spPr>
      </p:pic>
      <p:sp>
        <p:nvSpPr>
          <p:cNvPr id="5" name="TextBox 4">
            <a:extLst>
              <a:ext uri="{FF2B5EF4-FFF2-40B4-BE49-F238E27FC236}">
                <a16:creationId xmlns:a16="http://schemas.microsoft.com/office/drawing/2014/main" id="{271CB332-1DE7-4B9F-8F14-8892C51F916E}"/>
              </a:ext>
            </a:extLst>
          </p:cNvPr>
          <p:cNvSpPr txBox="1"/>
          <p:nvPr/>
        </p:nvSpPr>
        <p:spPr>
          <a:xfrm>
            <a:off x="1295402" y="2828835"/>
            <a:ext cx="4532243" cy="1200329"/>
          </a:xfrm>
          <a:prstGeom prst="rect">
            <a:avLst/>
          </a:prstGeom>
          <a:noFill/>
        </p:spPr>
        <p:txBody>
          <a:bodyPr wrap="square" rtlCol="0">
            <a:spAutoFit/>
          </a:bodyPr>
          <a:lstStyle/>
          <a:p>
            <a:r>
              <a:rPr lang="vi-VN" sz="2400" dirty="0"/>
              <a:t>Bộ lọc được sử dụng trong lớp tích chập đầu tiên là các ma trận kích thước 3x3 của -1, 0 và 1.</a:t>
            </a:r>
            <a:endParaRPr lang="en-US" sz="2400" dirty="0"/>
          </a:p>
        </p:txBody>
      </p:sp>
    </p:spTree>
    <p:extLst>
      <p:ext uri="{BB962C8B-B14F-4D97-AF65-F5344CB8AC3E}">
        <p14:creationId xmlns:p14="http://schemas.microsoft.com/office/powerpoint/2010/main" val="1606559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9B9E2-4D8B-4485-9E0C-80236F4ECD6C}"/>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LỚP TÍCH CHẬP</a:t>
            </a:r>
            <a:endParaRPr lang="en-US" sz="4000" dirty="0"/>
          </a:p>
        </p:txBody>
      </p:sp>
      <p:pic>
        <p:nvPicPr>
          <p:cNvPr id="4" name="Content Placeholder 3">
            <a:extLst>
              <a:ext uri="{FF2B5EF4-FFF2-40B4-BE49-F238E27FC236}">
                <a16:creationId xmlns:a16="http://schemas.microsoft.com/office/drawing/2014/main" id="{6DD5E5D1-96B1-4133-A699-A3DF80184787}"/>
              </a:ext>
            </a:extLst>
          </p:cNvPr>
          <p:cNvPicPr>
            <a:picLocks noGrp="1"/>
          </p:cNvPicPr>
          <p:nvPr>
            <p:ph idx="1"/>
          </p:nvPr>
        </p:nvPicPr>
        <p:blipFill>
          <a:blip r:embed="rId2"/>
          <a:stretch>
            <a:fillRect/>
          </a:stretch>
        </p:blipFill>
        <p:spPr>
          <a:xfrm>
            <a:off x="1802296" y="2641600"/>
            <a:ext cx="8666921" cy="1754326"/>
          </a:xfrm>
          <a:prstGeom prst="rect">
            <a:avLst/>
          </a:prstGeom>
        </p:spPr>
      </p:pic>
      <p:sp>
        <p:nvSpPr>
          <p:cNvPr id="5" name="TextBox 4">
            <a:extLst>
              <a:ext uri="{FF2B5EF4-FFF2-40B4-BE49-F238E27FC236}">
                <a16:creationId xmlns:a16="http://schemas.microsoft.com/office/drawing/2014/main" id="{D488E2F2-9307-47F1-BDC9-9090B105875E}"/>
              </a:ext>
            </a:extLst>
          </p:cNvPr>
          <p:cNvSpPr txBox="1"/>
          <p:nvPr/>
        </p:nvSpPr>
        <p:spPr>
          <a:xfrm>
            <a:off x="1802296" y="4900826"/>
            <a:ext cx="8666921" cy="1200329"/>
          </a:xfrm>
          <a:prstGeom prst="rect">
            <a:avLst/>
          </a:prstGeom>
          <a:noFill/>
        </p:spPr>
        <p:txBody>
          <a:bodyPr wrap="square" rtlCol="0">
            <a:spAutoFit/>
          </a:bodyPr>
          <a:lstStyle/>
          <a:p>
            <a:pPr algn="ctr"/>
            <a:r>
              <a:rPr lang="en-US" sz="2400" dirty="0" err="1">
                <a:latin typeface="Times New Roman" panose="02020603050405020304" pitchFamily="18" charset="0"/>
                <a:cs typeface="Times New Roman" panose="02020603050405020304" pitchFamily="18" charset="0"/>
              </a:rPr>
              <a:t>Ví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dưới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tay</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5432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A1673-B46B-422E-AAB1-DAE600F032BB}"/>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POOLING</a:t>
            </a:r>
          </a:p>
        </p:txBody>
      </p:sp>
      <p:sp>
        <p:nvSpPr>
          <p:cNvPr id="3" name="Content Placeholder 2">
            <a:extLst>
              <a:ext uri="{FF2B5EF4-FFF2-40B4-BE49-F238E27FC236}">
                <a16:creationId xmlns:a16="http://schemas.microsoft.com/office/drawing/2014/main" id="{29B95501-1EC2-4C88-B16B-67C97F245FF0}"/>
              </a:ext>
            </a:extLst>
          </p:cNvPr>
          <p:cNvSpPr>
            <a:spLocks noGrp="1"/>
          </p:cNvSpPr>
          <p:nvPr>
            <p:ph idx="1"/>
          </p:nvPr>
        </p:nvSpPr>
        <p:spPr/>
        <p:txBody>
          <a:bodyPr/>
          <a:lstStyle/>
          <a:p>
            <a:pPr marL="0" indent="0">
              <a:buNone/>
            </a:pP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giảm kích thước đầu vào, tăng tốc độ tính toán và hiệu năng trong việc phát hiện các đặc trưng. </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P</a:t>
            </a:r>
            <a:r>
              <a:rPr lang="vi-VN" dirty="0">
                <a:latin typeface="Times New Roman" panose="02020603050405020304" pitchFamily="18" charset="0"/>
                <a:cs typeface="Times New Roman" panose="02020603050405020304" pitchFamily="18" charset="0"/>
              </a:rPr>
              <a:t>ooling theo giá trị cực đại (max pooling) </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a:t>
            </a:r>
            <a:r>
              <a:rPr lang="vi-VN" dirty="0">
                <a:latin typeface="Times New Roman" panose="02020603050405020304" pitchFamily="18" charset="0"/>
                <a:cs typeface="Times New Roman" panose="02020603050405020304" pitchFamily="18" charset="0"/>
              </a:rPr>
              <a:t>ooling theo giá trị trung bình (average pooling).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202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7AB2-B968-489D-B58D-6909C4CE40DE}"/>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A2960FCB-4DAD-43EE-A175-345571705DD2}"/>
              </a:ext>
            </a:extLst>
          </p:cNvPr>
          <p:cNvPicPr>
            <a:picLocks noGrp="1" noChangeAspect="1"/>
          </p:cNvPicPr>
          <p:nvPr>
            <p:ph idx="1"/>
          </p:nvPr>
        </p:nvPicPr>
        <p:blipFill>
          <a:blip r:embed="rId2"/>
          <a:stretch>
            <a:fillRect/>
          </a:stretch>
        </p:blipFill>
        <p:spPr>
          <a:xfrm>
            <a:off x="6480313" y="1842051"/>
            <a:ext cx="4903303" cy="3260035"/>
          </a:xfrm>
          <a:prstGeom prst="rect">
            <a:avLst/>
          </a:prstGeom>
        </p:spPr>
      </p:pic>
      <p:sp>
        <p:nvSpPr>
          <p:cNvPr id="5" name="TextBox 4">
            <a:extLst>
              <a:ext uri="{FF2B5EF4-FFF2-40B4-BE49-F238E27FC236}">
                <a16:creationId xmlns:a16="http://schemas.microsoft.com/office/drawing/2014/main" id="{3B35346A-FCD0-40BF-8F68-877B4721CBDF}"/>
              </a:ext>
            </a:extLst>
          </p:cNvPr>
          <p:cNvSpPr txBox="1"/>
          <p:nvPr/>
        </p:nvSpPr>
        <p:spPr>
          <a:xfrm>
            <a:off x="609600" y="5556405"/>
            <a:ext cx="10959548" cy="461665"/>
          </a:xfrm>
          <a:prstGeom prst="rect">
            <a:avLst/>
          </a:prstGeom>
          <a:noFill/>
        </p:spPr>
        <p:txBody>
          <a:bodyPr wrap="square" rtlCol="0">
            <a:spAutoFit/>
          </a:bodyPr>
          <a:lstStyle/>
          <a:p>
            <a:pPr algn="ctr"/>
            <a:r>
              <a:rPr lang="en-US" sz="2400" dirty="0" err="1">
                <a:latin typeface="Times New Roman" panose="02020603050405020304" pitchFamily="18" charset="0"/>
                <a:cs typeface="Times New Roman" panose="02020603050405020304" pitchFamily="18" charset="0"/>
              </a:rPr>
              <a:t>Ví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a:t>
            </a:r>
            <a:r>
              <a:rPr lang="en-US" sz="2400" dirty="0">
                <a:latin typeface="Times New Roman" panose="02020603050405020304" pitchFamily="18" charset="0"/>
                <a:cs typeface="Times New Roman" panose="02020603050405020304" pitchFamily="18" charset="0"/>
              </a:rPr>
              <a:t> pooling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đại</a:t>
            </a:r>
            <a:endParaRPr lang="en-US" sz="2400" dirty="0">
              <a:latin typeface="Times New Roman" panose="02020603050405020304" pitchFamily="18" charset="0"/>
              <a:cs typeface="Times New Roman" panose="02020603050405020304" pitchFamily="18" charset="0"/>
            </a:endParaRPr>
          </a:p>
        </p:txBody>
      </p:sp>
      <p:pic>
        <p:nvPicPr>
          <p:cNvPr id="6" name="Picture 2" descr="Káº¿t quáº£ hÃ¬nh áº£nh cho - Pooling layer">
            <a:extLst>
              <a:ext uri="{FF2B5EF4-FFF2-40B4-BE49-F238E27FC236}">
                <a16:creationId xmlns:a16="http://schemas.microsoft.com/office/drawing/2014/main" id="{12CC4987-2501-4B86-A8C6-E68A45D4E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384" y="1842052"/>
            <a:ext cx="4903303" cy="3260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526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8624C-B364-4ECA-A815-DF75CEDC621C}"/>
              </a:ext>
            </a:extLst>
          </p:cNvPr>
          <p:cNvSpPr>
            <a:spLocks noGrp="1"/>
          </p:cNvSpPr>
          <p:nvPr>
            <p:ph type="title"/>
          </p:nvPr>
        </p:nvSpPr>
        <p:spPr>
          <a:xfrm>
            <a:off x="1295402" y="750219"/>
            <a:ext cx="9601196" cy="1303867"/>
          </a:xfrm>
        </p:spPr>
        <p:txBody>
          <a:bodyPr>
            <a:normAutofit/>
          </a:bodyPr>
          <a:lstStyle/>
          <a:p>
            <a:r>
              <a:rPr lang="en-US" sz="4000" b="1" dirty="0">
                <a:latin typeface="Times New Roman" panose="02020603050405020304" pitchFamily="18" charset="0"/>
                <a:cs typeface="Times New Roman" panose="02020603050405020304" pitchFamily="18" charset="0"/>
              </a:rPr>
              <a:t>Recurrent Neural Network</a:t>
            </a:r>
          </a:p>
        </p:txBody>
      </p:sp>
      <p:sp>
        <p:nvSpPr>
          <p:cNvPr id="3" name="Content Placeholder 2">
            <a:extLst>
              <a:ext uri="{FF2B5EF4-FFF2-40B4-BE49-F238E27FC236}">
                <a16:creationId xmlns:a16="http://schemas.microsoft.com/office/drawing/2014/main" id="{81589FAD-5429-49E4-88F1-740E6B8F6BE7}"/>
              </a:ext>
            </a:extLst>
          </p:cNvPr>
          <p:cNvSpPr>
            <a:spLocks noGrp="1"/>
          </p:cNvSpPr>
          <p:nvPr>
            <p:ph idx="1"/>
          </p:nvPr>
        </p:nvSpPr>
        <p:spPr>
          <a:xfrm>
            <a:off x="924340" y="2841116"/>
            <a:ext cx="5688495" cy="3318936"/>
          </a:xfrm>
        </p:spPr>
        <p:txBody>
          <a:bodyPr>
            <a:normAutofit/>
          </a:bodyPr>
          <a:lstStyle/>
          <a:p>
            <a:pPr marL="0" indent="0">
              <a:buNone/>
            </a:pPr>
            <a:r>
              <a:rPr lang="vi-VN" dirty="0"/>
              <a:t>RNN (Recurrent Neural Network) là một mạng neural </a:t>
            </a:r>
            <a:endParaRPr lang="en-US" dirty="0"/>
          </a:p>
          <a:p>
            <a:pPr>
              <a:buFont typeface="Wingdings" panose="05000000000000000000" pitchFamily="2" charset="2"/>
              <a:buChar char="Ø"/>
            </a:pPr>
            <a:r>
              <a:rPr lang="en-US" dirty="0"/>
              <a:t> X</a:t>
            </a:r>
            <a:r>
              <a:rPr lang="vi-VN" dirty="0"/>
              <a:t>ử lý các bài toán ngôn ngữ tự nhiên (Natural Language) </a:t>
            </a:r>
            <a:endParaRPr lang="en-US" dirty="0"/>
          </a:p>
          <a:p>
            <a:pPr>
              <a:buFont typeface="Wingdings" panose="05000000000000000000" pitchFamily="2" charset="2"/>
              <a:buChar char="Ø"/>
            </a:pPr>
            <a:r>
              <a:rPr lang="en-US" dirty="0"/>
              <a:t> X</a:t>
            </a:r>
            <a:r>
              <a:rPr lang="vi-VN" dirty="0"/>
              <a:t>ử lý chuỗi. </a:t>
            </a:r>
            <a:endParaRPr lang="en-US" dirty="0"/>
          </a:p>
        </p:txBody>
      </p:sp>
      <p:pic>
        <p:nvPicPr>
          <p:cNvPr id="5" name="Picture 4">
            <a:extLst>
              <a:ext uri="{FF2B5EF4-FFF2-40B4-BE49-F238E27FC236}">
                <a16:creationId xmlns:a16="http://schemas.microsoft.com/office/drawing/2014/main" id="{2DC4EF1A-BAD7-4B9A-852A-823288F26F4B}"/>
              </a:ext>
            </a:extLst>
          </p:cNvPr>
          <p:cNvPicPr>
            <a:picLocks noChangeAspect="1"/>
          </p:cNvPicPr>
          <p:nvPr/>
        </p:nvPicPr>
        <p:blipFill>
          <a:blip r:embed="rId2"/>
          <a:stretch>
            <a:fillRect/>
          </a:stretch>
        </p:blipFill>
        <p:spPr>
          <a:xfrm>
            <a:off x="6351102" y="2833015"/>
            <a:ext cx="4916558" cy="3095858"/>
          </a:xfrm>
          <a:prstGeom prst="rect">
            <a:avLst/>
          </a:prstGeom>
        </p:spPr>
      </p:pic>
    </p:spTree>
    <p:extLst>
      <p:ext uri="{BB962C8B-B14F-4D97-AF65-F5344CB8AC3E}">
        <p14:creationId xmlns:p14="http://schemas.microsoft.com/office/powerpoint/2010/main" val="167867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B9EBB-820B-4746-AE33-2E64B09875A8}"/>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Recurrent Neural Network</a:t>
            </a:r>
            <a:endParaRPr lang="en-US" sz="4000" dirty="0"/>
          </a:p>
        </p:txBody>
      </p:sp>
      <p:sp>
        <p:nvSpPr>
          <p:cNvPr id="3" name="Content Placeholder 2">
            <a:extLst>
              <a:ext uri="{FF2B5EF4-FFF2-40B4-BE49-F238E27FC236}">
                <a16:creationId xmlns:a16="http://schemas.microsoft.com/office/drawing/2014/main" id="{3E5C6E8F-EBE1-40FA-95C3-F3D6F40153C8}"/>
              </a:ext>
            </a:extLst>
          </p:cNvPr>
          <p:cNvSpPr>
            <a:spLocks noGrp="1"/>
          </p:cNvSpPr>
          <p:nvPr>
            <p:ph idx="1"/>
          </p:nvPr>
        </p:nvSpPr>
        <p:spPr>
          <a:xfrm>
            <a:off x="1295402" y="2912534"/>
            <a:ext cx="9601196" cy="3318936"/>
          </a:xfrm>
        </p:spPr>
        <p:txBody>
          <a:bodyPr/>
          <a:lstStyle/>
          <a:p>
            <a:pPr marL="0" indent="0">
              <a:buNone/>
            </a:pP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vi-VN" dirty="0"/>
              <a:t>chất RNN</a:t>
            </a:r>
            <a:r>
              <a:rPr lang="en-US" dirty="0"/>
              <a:t>: </a:t>
            </a:r>
            <a:r>
              <a:rPr lang="vi-VN" dirty="0"/>
              <a:t>tính toán tuần tự (sequencial computation) </a:t>
            </a:r>
            <a:endParaRPr lang="en-US" dirty="0"/>
          </a:p>
          <a:p>
            <a:pPr marL="0" indent="0">
              <a:buNone/>
            </a:pPr>
            <a:r>
              <a:rPr lang="en-US" dirty="0"/>
              <a:t>=&gt; X</a:t>
            </a:r>
            <a:r>
              <a:rPr lang="vi-VN" dirty="0"/>
              <a:t>ử lý giọng nói (speech recognition), tạo ra nhạc (music generation), phân loại câu (sentiment classification), phân tích chuối DNA (DNA sequence analysis), dịch ngôn ngữ (Machine translation), Nhận diện hoạt động của video (Video activity recognition), vv..</a:t>
            </a:r>
            <a:endParaRPr lang="en-US" dirty="0"/>
          </a:p>
          <a:p>
            <a:endParaRPr lang="en-US" dirty="0"/>
          </a:p>
        </p:txBody>
      </p:sp>
    </p:spTree>
    <p:extLst>
      <p:ext uri="{BB962C8B-B14F-4D97-AF65-F5344CB8AC3E}">
        <p14:creationId xmlns:p14="http://schemas.microsoft.com/office/powerpoint/2010/main" val="537135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EE6E7-207B-4C0D-A204-B89B711E9E44}"/>
              </a:ext>
            </a:extLst>
          </p:cNvPr>
          <p:cNvSpPr>
            <a:spLocks noGrp="1"/>
          </p:cNvSpPr>
          <p:nvPr>
            <p:ph type="title"/>
          </p:nvPr>
        </p:nvSpPr>
        <p:spPr>
          <a:xfrm>
            <a:off x="-1023729" y="1154410"/>
            <a:ext cx="9601196" cy="1303867"/>
          </a:xfrm>
        </p:spPr>
        <p:txBody>
          <a:bodyPr>
            <a:normAutofit fontScale="90000"/>
          </a:bodyPr>
          <a:lstStyle/>
          <a:p>
            <a:r>
              <a:rPr lang="en-US" b="1" dirty="0">
                <a:latin typeface="Times New Roman" panose="02020603050405020304" pitchFamily="18" charset="0"/>
                <a:cs typeface="Times New Roman" panose="02020603050405020304" pitchFamily="18" charset="0"/>
              </a:rPr>
              <a:t>GIỚI THIỆU</a:t>
            </a:r>
            <a:br>
              <a:rPr lang="en-US" dirty="0"/>
            </a:br>
            <a:endParaRPr lang="en-US" dirty="0"/>
          </a:p>
        </p:txBody>
      </p:sp>
      <p:sp>
        <p:nvSpPr>
          <p:cNvPr id="3" name="Content Placeholder 2">
            <a:extLst>
              <a:ext uri="{FF2B5EF4-FFF2-40B4-BE49-F238E27FC236}">
                <a16:creationId xmlns:a16="http://schemas.microsoft.com/office/drawing/2014/main" id="{D71BDD1B-404E-479C-9695-BC37B713B75A}"/>
              </a:ext>
            </a:extLst>
          </p:cNvPr>
          <p:cNvSpPr>
            <a:spLocks noGrp="1"/>
          </p:cNvSpPr>
          <p:nvPr>
            <p:ph idx="1"/>
          </p:nvPr>
        </p:nvSpPr>
        <p:spPr>
          <a:xfrm>
            <a:off x="1308652" y="2863938"/>
            <a:ext cx="5277677" cy="3318936"/>
          </a:xfrm>
        </p:spPr>
        <p:txBody>
          <a:bodyPr>
            <a:normAutofit/>
          </a:bodyPr>
          <a:lstStyle/>
          <a:p>
            <a:pPr marL="0" indent="0">
              <a:buNone/>
            </a:pPr>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phối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trò</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trọng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lẻ</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tuyến</a:t>
            </a:r>
            <a:r>
              <a:rPr lang="en-US" dirty="0">
                <a:latin typeface="Times New Roman" panose="02020603050405020304" pitchFamily="18" charset="0"/>
                <a:cs typeface="Times New Roman" panose="02020603050405020304" pitchFamily="18" charset="0"/>
              </a:rPr>
              <a:t>. </a:t>
            </a:r>
          </a:p>
          <a:p>
            <a:pPr marL="0" indent="0">
              <a:buNone/>
            </a:pPr>
            <a:r>
              <a:rPr lang="en-US" b="1" i="1" dirty="0" err="1">
                <a:latin typeface="Times New Roman" panose="02020603050405020304" pitchFamily="18" charset="0"/>
                <a:cs typeface="Times New Roman" panose="02020603050405020304" pitchFamily="18" charset="0"/>
              </a:rPr>
              <a:t>Mục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thúc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đẩy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sắm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tuyến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tâm</a:t>
            </a:r>
            <a:r>
              <a:rPr lang="en-US"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B3E5AE6C-938C-4454-A2C7-F12F980AC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3166" y="675860"/>
            <a:ext cx="4333460" cy="5507013"/>
          </a:xfrm>
          <a:prstGeom prst="rect">
            <a:avLst/>
          </a:prstGeom>
        </p:spPr>
      </p:pic>
    </p:spTree>
    <p:extLst>
      <p:ext uri="{BB962C8B-B14F-4D97-AF65-F5344CB8AC3E}">
        <p14:creationId xmlns:p14="http://schemas.microsoft.com/office/powerpoint/2010/main" val="446147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28D6-3046-45FA-8FC4-00877E27E8FC}"/>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Recurrent Neural Network</a:t>
            </a:r>
            <a:endParaRPr lang="en-US" sz="4000" dirty="0"/>
          </a:p>
        </p:txBody>
      </p:sp>
      <p:pic>
        <p:nvPicPr>
          <p:cNvPr id="4" name="Content Placeholder 3">
            <a:extLst>
              <a:ext uri="{FF2B5EF4-FFF2-40B4-BE49-F238E27FC236}">
                <a16:creationId xmlns:a16="http://schemas.microsoft.com/office/drawing/2014/main" id="{5600E89E-3BC8-4D70-80C8-13DAC580C7A5}"/>
              </a:ext>
            </a:extLst>
          </p:cNvPr>
          <p:cNvPicPr>
            <a:picLocks noGrp="1" noChangeAspect="1"/>
          </p:cNvPicPr>
          <p:nvPr>
            <p:ph idx="1"/>
          </p:nvPr>
        </p:nvPicPr>
        <p:blipFill>
          <a:blip r:embed="rId2"/>
          <a:stretch>
            <a:fillRect/>
          </a:stretch>
        </p:blipFill>
        <p:spPr>
          <a:xfrm>
            <a:off x="2915478" y="2504660"/>
            <a:ext cx="6573078" cy="3028461"/>
          </a:xfrm>
          <a:prstGeom prst="rect">
            <a:avLst/>
          </a:prstGeom>
        </p:spPr>
      </p:pic>
      <p:sp>
        <p:nvSpPr>
          <p:cNvPr id="5" name="TextBox 4">
            <a:extLst>
              <a:ext uri="{FF2B5EF4-FFF2-40B4-BE49-F238E27FC236}">
                <a16:creationId xmlns:a16="http://schemas.microsoft.com/office/drawing/2014/main" id="{FB3C52D7-E0F9-42C4-BE18-5A45EEDD4307}"/>
              </a:ext>
            </a:extLst>
          </p:cNvPr>
          <p:cNvSpPr txBox="1"/>
          <p:nvPr/>
        </p:nvSpPr>
        <p:spPr>
          <a:xfrm>
            <a:off x="4226738" y="5690676"/>
            <a:ext cx="3738524"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Kiến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RNN.</a:t>
            </a:r>
          </a:p>
        </p:txBody>
      </p:sp>
    </p:spTree>
    <p:extLst>
      <p:ext uri="{BB962C8B-B14F-4D97-AF65-F5344CB8AC3E}">
        <p14:creationId xmlns:p14="http://schemas.microsoft.com/office/powerpoint/2010/main" val="1233982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E9C2477-C654-4F5F-ABED-36286B133A12}"/>
              </a:ext>
            </a:extLst>
          </p:cNvPr>
          <p:cNvSpPr txBox="1">
            <a:spLocks/>
          </p:cNvSpPr>
          <p:nvPr/>
        </p:nvSpPr>
        <p:spPr>
          <a:xfrm>
            <a:off x="-1235764" y="1117598"/>
            <a:ext cx="9601196" cy="1303867"/>
          </a:xfrm>
          <a:prstGeom prst="rect">
            <a:avLst/>
          </a:prstGeom>
          <a:effectLst/>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latin typeface="Times New Roman" panose="02020603050405020304" pitchFamily="18" charset="0"/>
                <a:cs typeface="Times New Roman" panose="02020603050405020304" pitchFamily="18" charset="0"/>
              </a:rPr>
              <a:t>GIỚI THIỆU</a:t>
            </a:r>
            <a:br>
              <a:rPr lang="en-US" dirty="0"/>
            </a:br>
            <a:endParaRPr lang="en-US" dirty="0"/>
          </a:p>
        </p:txBody>
      </p:sp>
      <p:sp>
        <p:nvSpPr>
          <p:cNvPr id="8" name="Content Placeholder 2">
            <a:extLst>
              <a:ext uri="{FF2B5EF4-FFF2-40B4-BE49-F238E27FC236}">
                <a16:creationId xmlns:a16="http://schemas.microsoft.com/office/drawing/2014/main" id="{0BD27B7A-FD1D-4CCD-9164-F6CDD9994E81}"/>
              </a:ext>
            </a:extLst>
          </p:cNvPr>
          <p:cNvSpPr txBox="1">
            <a:spLocks/>
          </p:cNvSpPr>
          <p:nvPr/>
        </p:nvSpPr>
        <p:spPr>
          <a:xfrm>
            <a:off x="1308652" y="2863938"/>
            <a:ext cx="5277677"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D39F313A-4291-466B-B420-82FFF1BE8DFF}"/>
              </a:ext>
            </a:extLst>
          </p:cNvPr>
          <p:cNvPicPr>
            <a:picLocks noChangeAspect="1"/>
          </p:cNvPicPr>
          <p:nvPr/>
        </p:nvPicPr>
        <p:blipFill>
          <a:blip r:embed="rId2"/>
          <a:stretch>
            <a:fillRect/>
          </a:stretch>
        </p:blipFill>
        <p:spPr>
          <a:xfrm>
            <a:off x="6702285" y="675126"/>
            <a:ext cx="4870399" cy="5507748"/>
          </a:xfrm>
          <a:prstGeom prst="rect">
            <a:avLst/>
          </a:prstGeom>
        </p:spPr>
      </p:pic>
      <p:sp>
        <p:nvSpPr>
          <p:cNvPr id="12" name="Rectangle 11">
            <a:extLst>
              <a:ext uri="{FF2B5EF4-FFF2-40B4-BE49-F238E27FC236}">
                <a16:creationId xmlns:a16="http://schemas.microsoft.com/office/drawing/2014/main" id="{EFD492B5-6FCA-4E9B-B9C1-5F8EE1A76FD9}"/>
              </a:ext>
            </a:extLst>
          </p:cNvPr>
          <p:cNvSpPr/>
          <p:nvPr/>
        </p:nvSpPr>
        <p:spPr>
          <a:xfrm>
            <a:off x="1192696" y="2828834"/>
            <a:ext cx="5078894" cy="1200329"/>
          </a:xfrm>
          <a:prstGeom prst="rect">
            <a:avLst/>
          </a:prstGeom>
        </p:spPr>
        <p:txBody>
          <a:bodyPr wrap="square">
            <a:spAutoFit/>
          </a:bodyPr>
          <a:lstStyle/>
          <a:p>
            <a:r>
              <a:rPr lang="vi-VN" sz="2400" dirty="0"/>
              <a:t>Trang phục từ Chictopia. Người dùng chia sẻ rộng rãi các thành phần trang phục của họ với công chúng.</a:t>
            </a:r>
            <a:endParaRPr lang="en-US" sz="2400" dirty="0"/>
          </a:p>
        </p:txBody>
      </p:sp>
    </p:spTree>
    <p:extLst>
      <p:ext uri="{BB962C8B-B14F-4D97-AF65-F5344CB8AC3E}">
        <p14:creationId xmlns:p14="http://schemas.microsoft.com/office/powerpoint/2010/main" val="94971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B93FF9-D380-412F-B330-36AAFD76065F}"/>
              </a:ext>
            </a:extLst>
          </p:cNvPr>
          <p:cNvSpPr>
            <a:spLocks noGrp="1"/>
          </p:cNvSpPr>
          <p:nvPr>
            <p:ph type="title"/>
          </p:nvPr>
        </p:nvSpPr>
        <p:spPr>
          <a:xfrm>
            <a:off x="-1063486" y="929123"/>
            <a:ext cx="9601196" cy="1303867"/>
          </a:xfrm>
        </p:spPr>
        <p:txBody>
          <a:bodyPr>
            <a:normAutofit fontScale="90000"/>
          </a:bodyPr>
          <a:lstStyle/>
          <a:p>
            <a:r>
              <a:rPr lang="en-US" b="1" dirty="0">
                <a:latin typeface="Times New Roman" panose="02020603050405020304" pitchFamily="18" charset="0"/>
                <a:cs typeface="Times New Roman" panose="02020603050405020304" pitchFamily="18" charset="0"/>
              </a:rPr>
              <a:t>BÀI TOÁN GỢI Ý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TRANG PHỤC</a:t>
            </a:r>
            <a:endParaRPr lang="en-US" dirty="0"/>
          </a:p>
        </p:txBody>
      </p:sp>
      <p:sp>
        <p:nvSpPr>
          <p:cNvPr id="6" name="Content Placeholder 2">
            <a:extLst>
              <a:ext uri="{FF2B5EF4-FFF2-40B4-BE49-F238E27FC236}">
                <a16:creationId xmlns:a16="http://schemas.microsoft.com/office/drawing/2014/main" id="{93E128BA-EBD1-454F-B6EF-5EA925A74AD3}"/>
              </a:ext>
            </a:extLst>
          </p:cNvPr>
          <p:cNvSpPr>
            <a:spLocks noGrp="1"/>
          </p:cNvSpPr>
          <p:nvPr>
            <p:ph idx="1"/>
          </p:nvPr>
        </p:nvSpPr>
        <p:spPr>
          <a:xfrm>
            <a:off x="1001486" y="2863938"/>
            <a:ext cx="5584843" cy="3318936"/>
          </a:xfrm>
        </p:spPr>
        <p:txBody>
          <a:bodyPr>
            <a:normAutofit/>
          </a:bodyPr>
          <a:lstStyle/>
          <a:p>
            <a:pPr marL="0" indent="0">
              <a:buNone/>
            </a:pPr>
            <a:r>
              <a:rPr lang="en-US" b="1" i="1" dirty="0" err="1">
                <a:latin typeface="Times New Roman" panose="02020603050405020304" pitchFamily="18" charset="0"/>
                <a:cs typeface="Times New Roman" panose="02020603050405020304" pitchFamily="18" charset="0"/>
              </a:rPr>
              <a:t>Nhiệm</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vụ</a:t>
            </a:r>
            <a:r>
              <a:rPr lang="en-US" b="1" dirty="0">
                <a:latin typeface="Times New Roman" panose="02020603050405020304" pitchFamily="18" charset="0"/>
                <a:cs typeface="Times New Roman" panose="02020603050405020304" pitchFamily="18" charset="0"/>
              </a:rPr>
              <a:t>: </a:t>
            </a:r>
          </a:p>
          <a:p>
            <a:pPr marL="0" indent="0">
              <a:buNone/>
            </a:pP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phối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sâu</a:t>
            </a:r>
            <a:r>
              <a:rPr lang="en-US" dirty="0">
                <a:latin typeface="Times New Roman" panose="02020603050405020304" pitchFamily="18" charset="0"/>
                <a:cs typeface="Times New Roman" panose="02020603050405020304" pitchFamily="18" charset="0"/>
              </a:rPr>
              <a:t>. </a:t>
            </a:r>
          </a:p>
          <a:p>
            <a:pPr marL="0" indent="0">
              <a:buNone/>
            </a:pPr>
            <a:r>
              <a:rPr lang="en-US" b="1" i="1" dirty="0" err="1">
                <a:latin typeface="Times New Roman" panose="02020603050405020304" pitchFamily="18" charset="0"/>
                <a:cs typeface="Times New Roman" panose="02020603050405020304" pitchFamily="18" charset="0"/>
              </a:rPr>
              <a:t>Bài</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toán</a:t>
            </a:r>
            <a:r>
              <a:rPr lang="en-US" b="1" i="1"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Input: Top (Bottom)</a:t>
            </a:r>
          </a:p>
          <a:p>
            <a:pPr marL="0" indent="0">
              <a:buNone/>
            </a:pPr>
            <a:r>
              <a:rPr lang="en-US" dirty="0">
                <a:latin typeface="Times New Roman" panose="02020603050405020304" pitchFamily="18" charset="0"/>
                <a:cs typeface="Times New Roman" panose="02020603050405020304" pitchFamily="18" charset="0"/>
              </a:rPr>
              <a:t>Output: </a:t>
            </a:r>
            <a:r>
              <a:rPr lang="en-US" dirty="0" err="1">
                <a:latin typeface="Times New Roman" panose="02020603050405020304" pitchFamily="18" charset="0"/>
                <a:cs typeface="Times New Roman" panose="02020603050405020304" pitchFamily="18" charset="0"/>
              </a:rPr>
              <a:t>Danh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sách</a:t>
            </a:r>
            <a:r>
              <a:rPr lang="en-US" dirty="0">
                <a:latin typeface="Times New Roman" panose="02020603050405020304" pitchFamily="18" charset="0"/>
                <a:cs typeface="Times New Roman" panose="02020603050405020304" pitchFamily="18" charset="0"/>
              </a:rPr>
              <a:t> Bottom (top) đ</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a:t>
            </a:r>
          </a:p>
        </p:txBody>
      </p:sp>
      <p:pic>
        <p:nvPicPr>
          <p:cNvPr id="8" name="Picture 7">
            <a:extLst>
              <a:ext uri="{FF2B5EF4-FFF2-40B4-BE49-F238E27FC236}">
                <a16:creationId xmlns:a16="http://schemas.microsoft.com/office/drawing/2014/main" id="{8CB56852-F5C3-423E-B41E-A9A68A476985}"/>
              </a:ext>
            </a:extLst>
          </p:cNvPr>
          <p:cNvPicPr>
            <a:picLocks noChangeAspect="1"/>
          </p:cNvPicPr>
          <p:nvPr/>
        </p:nvPicPr>
        <p:blipFill>
          <a:blip r:embed="rId3"/>
          <a:stretch>
            <a:fillRect/>
          </a:stretch>
        </p:blipFill>
        <p:spPr>
          <a:xfrm>
            <a:off x="7639875" y="233196"/>
            <a:ext cx="2796210" cy="3602019"/>
          </a:xfrm>
          <a:prstGeom prst="rect">
            <a:avLst/>
          </a:prstGeom>
        </p:spPr>
      </p:pic>
      <p:pic>
        <p:nvPicPr>
          <p:cNvPr id="9" name="Picture 8">
            <a:extLst>
              <a:ext uri="{FF2B5EF4-FFF2-40B4-BE49-F238E27FC236}">
                <a16:creationId xmlns:a16="http://schemas.microsoft.com/office/drawing/2014/main" id="{46D14551-5537-4FA5-8263-9CB02FEFF90E}"/>
              </a:ext>
            </a:extLst>
          </p:cNvPr>
          <p:cNvPicPr>
            <a:picLocks noChangeAspect="1"/>
          </p:cNvPicPr>
          <p:nvPr/>
        </p:nvPicPr>
        <p:blipFill>
          <a:blip r:embed="rId4"/>
          <a:stretch>
            <a:fillRect/>
          </a:stretch>
        </p:blipFill>
        <p:spPr>
          <a:xfrm>
            <a:off x="6698971" y="3296304"/>
            <a:ext cx="2054088" cy="3421265"/>
          </a:xfrm>
          <a:prstGeom prst="rect">
            <a:avLst/>
          </a:prstGeom>
        </p:spPr>
      </p:pic>
      <p:pic>
        <p:nvPicPr>
          <p:cNvPr id="10" name="Picture 9">
            <a:extLst>
              <a:ext uri="{FF2B5EF4-FFF2-40B4-BE49-F238E27FC236}">
                <a16:creationId xmlns:a16="http://schemas.microsoft.com/office/drawing/2014/main" id="{76EC8438-1CB6-4B65-8A82-C64015D545E1}"/>
              </a:ext>
            </a:extLst>
          </p:cNvPr>
          <p:cNvPicPr>
            <a:picLocks noChangeAspect="1"/>
          </p:cNvPicPr>
          <p:nvPr/>
        </p:nvPicPr>
        <p:blipFill>
          <a:blip r:embed="rId5"/>
          <a:stretch>
            <a:fillRect/>
          </a:stretch>
        </p:blipFill>
        <p:spPr>
          <a:xfrm>
            <a:off x="9409042" y="3296303"/>
            <a:ext cx="2054087" cy="3421265"/>
          </a:xfrm>
          <a:prstGeom prst="rect">
            <a:avLst/>
          </a:prstGeom>
        </p:spPr>
      </p:pic>
    </p:spTree>
    <p:extLst>
      <p:ext uri="{BB962C8B-B14F-4D97-AF65-F5344CB8AC3E}">
        <p14:creationId xmlns:p14="http://schemas.microsoft.com/office/powerpoint/2010/main" val="272311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80">
                                          <p:stCondLst>
                                            <p:cond delay="0"/>
                                          </p:stCondLst>
                                        </p:cTn>
                                        <p:tgtEl>
                                          <p:spTgt spid="9"/>
                                        </p:tgtEl>
                                      </p:cBhvr>
                                    </p:animEffect>
                                    <p:anim calcmode="lin" valueType="num">
                                      <p:cBhvr>
                                        <p:cTn id="13"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8" dur="26">
                                          <p:stCondLst>
                                            <p:cond delay="650"/>
                                          </p:stCondLst>
                                        </p:cTn>
                                        <p:tgtEl>
                                          <p:spTgt spid="9"/>
                                        </p:tgtEl>
                                      </p:cBhvr>
                                      <p:to x="100000" y="60000"/>
                                    </p:animScale>
                                    <p:animScale>
                                      <p:cBhvr>
                                        <p:cTn id="19" dur="166" decel="50000">
                                          <p:stCondLst>
                                            <p:cond delay="676"/>
                                          </p:stCondLst>
                                        </p:cTn>
                                        <p:tgtEl>
                                          <p:spTgt spid="9"/>
                                        </p:tgtEl>
                                      </p:cBhvr>
                                      <p:to x="100000" y="100000"/>
                                    </p:animScale>
                                    <p:animScale>
                                      <p:cBhvr>
                                        <p:cTn id="20" dur="26">
                                          <p:stCondLst>
                                            <p:cond delay="1312"/>
                                          </p:stCondLst>
                                        </p:cTn>
                                        <p:tgtEl>
                                          <p:spTgt spid="9"/>
                                        </p:tgtEl>
                                      </p:cBhvr>
                                      <p:to x="100000" y="80000"/>
                                    </p:animScale>
                                    <p:animScale>
                                      <p:cBhvr>
                                        <p:cTn id="21" dur="166" decel="50000">
                                          <p:stCondLst>
                                            <p:cond delay="1338"/>
                                          </p:stCondLst>
                                        </p:cTn>
                                        <p:tgtEl>
                                          <p:spTgt spid="9"/>
                                        </p:tgtEl>
                                      </p:cBhvr>
                                      <p:to x="100000" y="100000"/>
                                    </p:animScale>
                                    <p:animScale>
                                      <p:cBhvr>
                                        <p:cTn id="22" dur="26">
                                          <p:stCondLst>
                                            <p:cond delay="1642"/>
                                          </p:stCondLst>
                                        </p:cTn>
                                        <p:tgtEl>
                                          <p:spTgt spid="9"/>
                                        </p:tgtEl>
                                      </p:cBhvr>
                                      <p:to x="100000" y="90000"/>
                                    </p:animScale>
                                    <p:animScale>
                                      <p:cBhvr>
                                        <p:cTn id="23" dur="166" decel="50000">
                                          <p:stCondLst>
                                            <p:cond delay="1668"/>
                                          </p:stCondLst>
                                        </p:cTn>
                                        <p:tgtEl>
                                          <p:spTgt spid="9"/>
                                        </p:tgtEl>
                                      </p:cBhvr>
                                      <p:to x="100000" y="100000"/>
                                    </p:animScale>
                                    <p:animScale>
                                      <p:cBhvr>
                                        <p:cTn id="24" dur="26">
                                          <p:stCondLst>
                                            <p:cond delay="1808"/>
                                          </p:stCondLst>
                                        </p:cTn>
                                        <p:tgtEl>
                                          <p:spTgt spid="9"/>
                                        </p:tgtEl>
                                      </p:cBhvr>
                                      <p:to x="100000" y="95000"/>
                                    </p:animScale>
                                    <p:animScale>
                                      <p:cBhvr>
                                        <p:cTn id="25" dur="166" decel="50000">
                                          <p:stCondLst>
                                            <p:cond delay="1834"/>
                                          </p:stCondLst>
                                        </p:cTn>
                                        <p:tgtEl>
                                          <p:spTgt spid="9"/>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80">
                                          <p:stCondLst>
                                            <p:cond delay="0"/>
                                          </p:stCondLst>
                                        </p:cTn>
                                        <p:tgtEl>
                                          <p:spTgt spid="10"/>
                                        </p:tgtEl>
                                      </p:cBhvr>
                                    </p:animEffect>
                                    <p:anim calcmode="lin" valueType="num">
                                      <p:cBhvr>
                                        <p:cTn id="31"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6" dur="26">
                                          <p:stCondLst>
                                            <p:cond delay="650"/>
                                          </p:stCondLst>
                                        </p:cTn>
                                        <p:tgtEl>
                                          <p:spTgt spid="10"/>
                                        </p:tgtEl>
                                      </p:cBhvr>
                                      <p:to x="100000" y="60000"/>
                                    </p:animScale>
                                    <p:animScale>
                                      <p:cBhvr>
                                        <p:cTn id="37" dur="166" decel="50000">
                                          <p:stCondLst>
                                            <p:cond delay="676"/>
                                          </p:stCondLst>
                                        </p:cTn>
                                        <p:tgtEl>
                                          <p:spTgt spid="10"/>
                                        </p:tgtEl>
                                      </p:cBhvr>
                                      <p:to x="100000" y="100000"/>
                                    </p:animScale>
                                    <p:animScale>
                                      <p:cBhvr>
                                        <p:cTn id="38" dur="26">
                                          <p:stCondLst>
                                            <p:cond delay="1312"/>
                                          </p:stCondLst>
                                        </p:cTn>
                                        <p:tgtEl>
                                          <p:spTgt spid="10"/>
                                        </p:tgtEl>
                                      </p:cBhvr>
                                      <p:to x="100000" y="80000"/>
                                    </p:animScale>
                                    <p:animScale>
                                      <p:cBhvr>
                                        <p:cTn id="39" dur="166" decel="50000">
                                          <p:stCondLst>
                                            <p:cond delay="1338"/>
                                          </p:stCondLst>
                                        </p:cTn>
                                        <p:tgtEl>
                                          <p:spTgt spid="10"/>
                                        </p:tgtEl>
                                      </p:cBhvr>
                                      <p:to x="100000" y="100000"/>
                                    </p:animScale>
                                    <p:animScale>
                                      <p:cBhvr>
                                        <p:cTn id="40" dur="26">
                                          <p:stCondLst>
                                            <p:cond delay="1642"/>
                                          </p:stCondLst>
                                        </p:cTn>
                                        <p:tgtEl>
                                          <p:spTgt spid="10"/>
                                        </p:tgtEl>
                                      </p:cBhvr>
                                      <p:to x="100000" y="90000"/>
                                    </p:animScale>
                                    <p:animScale>
                                      <p:cBhvr>
                                        <p:cTn id="41" dur="166" decel="50000">
                                          <p:stCondLst>
                                            <p:cond delay="1668"/>
                                          </p:stCondLst>
                                        </p:cTn>
                                        <p:tgtEl>
                                          <p:spTgt spid="10"/>
                                        </p:tgtEl>
                                      </p:cBhvr>
                                      <p:to x="100000" y="100000"/>
                                    </p:animScale>
                                    <p:animScale>
                                      <p:cBhvr>
                                        <p:cTn id="42" dur="26">
                                          <p:stCondLst>
                                            <p:cond delay="1808"/>
                                          </p:stCondLst>
                                        </p:cTn>
                                        <p:tgtEl>
                                          <p:spTgt spid="10"/>
                                        </p:tgtEl>
                                      </p:cBhvr>
                                      <p:to x="100000" y="95000"/>
                                    </p:animScale>
                                    <p:animScale>
                                      <p:cBhvr>
                                        <p:cTn id="43"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0B235D-66E5-4160-BA99-4F96DA6F25D5}"/>
              </a:ext>
            </a:extLst>
          </p:cNvPr>
          <p:cNvPicPr/>
          <p:nvPr/>
        </p:nvPicPr>
        <p:blipFill>
          <a:blip r:embed="rId2"/>
          <a:stretch>
            <a:fillRect/>
          </a:stretch>
        </p:blipFill>
        <p:spPr>
          <a:xfrm>
            <a:off x="1914939" y="662610"/>
            <a:ext cx="8362121" cy="4333460"/>
          </a:xfrm>
          <a:prstGeom prst="rect">
            <a:avLst/>
          </a:prstGeom>
        </p:spPr>
      </p:pic>
      <p:sp>
        <p:nvSpPr>
          <p:cNvPr id="3" name="TextBox 2">
            <a:extLst>
              <a:ext uri="{FF2B5EF4-FFF2-40B4-BE49-F238E27FC236}">
                <a16:creationId xmlns:a16="http://schemas.microsoft.com/office/drawing/2014/main" id="{02BB1DB1-F9F3-491E-8F05-96991494A61A}"/>
              </a:ext>
            </a:extLst>
          </p:cNvPr>
          <p:cNvSpPr txBox="1"/>
          <p:nvPr/>
        </p:nvSpPr>
        <p:spPr>
          <a:xfrm>
            <a:off x="1498427" y="5194113"/>
            <a:ext cx="9195146" cy="1200329"/>
          </a:xfrm>
          <a:prstGeom prst="rect">
            <a:avLst/>
          </a:prstGeom>
          <a:noFill/>
        </p:spPr>
        <p:txBody>
          <a:bodyPr wrap="none" rtlCol="0">
            <a:spAutoFit/>
          </a:bodyPr>
          <a:lstStyle/>
          <a:p>
            <a:pPr algn="ct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gợi</a:t>
            </a:r>
            <a:r>
              <a:rPr lang="en-US" sz="2400" dirty="0">
                <a:latin typeface="Times New Roman" panose="02020603050405020304" pitchFamily="18" charset="0"/>
                <a:cs typeface="Times New Roman" panose="02020603050405020304" pitchFamily="18" charset="0"/>
              </a:rPr>
              <a:t> ý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phục</a:t>
            </a:r>
            <a:r>
              <a:rPr lang="en-US" sz="2400" dirty="0">
                <a:latin typeface="Times New Roman" panose="02020603050405020304" pitchFamily="18" charset="0"/>
                <a:cs typeface="Times New Roman" panose="02020603050405020304" pitchFamily="18" charset="0"/>
              </a:rPr>
              <a:t>. </a:t>
            </a:r>
          </a:p>
          <a:p>
            <a:pPr algn="ctr"/>
            <a:r>
              <a:rPr lang="en-US" sz="2400" dirty="0">
                <a:latin typeface="Times New Roman" panose="02020603050405020304" pitchFamily="18" charset="0"/>
                <a:cs typeface="Times New Roman" panose="02020603050405020304" pitchFamily="18" charset="0"/>
              </a:rPr>
              <a:t>Bao </a:t>
            </a:r>
            <a:r>
              <a:rPr lang="en-US" sz="2400" dirty="0" err="1">
                <a:latin typeface="Times New Roman" panose="02020603050405020304" pitchFamily="18" charset="0"/>
                <a:cs typeface="Times New Roman" panose="02020603050405020304" pitchFamily="18" charset="0"/>
              </a:rPr>
              <a:t>gồm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ngắn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gợi</a:t>
            </a:r>
            <a:r>
              <a:rPr lang="en-US" sz="2400" dirty="0">
                <a:latin typeface="Times New Roman" panose="02020603050405020304" pitchFamily="18" charset="0"/>
                <a:cs typeface="Times New Roman" panose="02020603050405020304" pitchFamily="18" charset="0"/>
              </a:rPr>
              <a:t> ý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a:t>
            </a:r>
          </a:p>
          <a:p>
            <a:pPr algn="ct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5280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510FD-D41A-400D-A3FC-9862D6A40567}"/>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CÁC NGHIÊN CỨU LIÊN QUAN</a:t>
            </a:r>
          </a:p>
        </p:txBody>
      </p:sp>
      <p:sp>
        <p:nvSpPr>
          <p:cNvPr id="3" name="Content Placeholder 2">
            <a:extLst>
              <a:ext uri="{FF2B5EF4-FFF2-40B4-BE49-F238E27FC236}">
                <a16:creationId xmlns:a16="http://schemas.microsoft.com/office/drawing/2014/main" id="{9ECACF70-9BF9-46C5-B821-92E10A5AB35E}"/>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Explainable Outfit Recommendation with Joint Outfit Matching and Comment Generation</a:t>
            </a:r>
          </a:p>
          <a:p>
            <a:r>
              <a:rPr lang="en-US" dirty="0">
                <a:latin typeface="Times New Roman" panose="02020603050405020304" pitchFamily="18" charset="0"/>
                <a:cs typeface="Times New Roman" panose="02020603050405020304" pitchFamily="18" charset="0"/>
              </a:rPr>
              <a:t>A survey of explanations in recommender systems</a:t>
            </a:r>
          </a:p>
          <a:p>
            <a:r>
              <a:rPr lang="en-US" dirty="0">
                <a:latin typeface="Times New Roman" panose="02020603050405020304" pitchFamily="18" charset="0"/>
                <a:cs typeface="Times New Roman" panose="02020603050405020304" pitchFamily="18" charset="0"/>
              </a:rPr>
              <a:t>Collaborative fashion recommendation: A functional tensor factorization approach</a:t>
            </a:r>
          </a:p>
          <a:p>
            <a:r>
              <a:rPr lang="en-US" dirty="0">
                <a:latin typeface="Times New Roman" panose="02020603050405020304" pitchFamily="18" charset="0"/>
                <a:cs typeface="Times New Roman" panose="02020603050405020304" pitchFamily="18" charset="0"/>
              </a:rPr>
              <a:t>Image-based recommendations on styles and substitutes</a:t>
            </a:r>
          </a:p>
        </p:txBody>
      </p:sp>
    </p:spTree>
    <p:extLst>
      <p:ext uri="{BB962C8B-B14F-4D97-AF65-F5344CB8AC3E}">
        <p14:creationId xmlns:p14="http://schemas.microsoft.com/office/powerpoint/2010/main" val="98194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0DFB08F-4BB8-4011-BB74-A2C085093BC0}"/>
              </a:ext>
            </a:extLst>
          </p:cNvPr>
          <p:cNvSpPr>
            <a:spLocks noGrp="1"/>
          </p:cNvSpPr>
          <p:nvPr>
            <p:ph type="title"/>
          </p:nvPr>
        </p:nvSpPr>
        <p:spPr>
          <a:xfrm>
            <a:off x="980661" y="942375"/>
            <a:ext cx="5857461" cy="1303867"/>
          </a:xfrm>
        </p:spPr>
        <p:txBody>
          <a:bodyPr>
            <a:noAutofit/>
          </a:bodyPr>
          <a:lstStyle/>
          <a:p>
            <a:r>
              <a:rPr lang="en-US" sz="4000" b="1" dirty="0">
                <a:latin typeface="Times New Roman" panose="02020603050405020304" pitchFamily="18" charset="0"/>
                <a:cs typeface="Times New Roman" panose="02020603050405020304" pitchFamily="18" charset="0"/>
              </a:rPr>
              <a:t>BÀI TOÁN </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GỢI Ý TRANG PHỤC</a:t>
            </a:r>
            <a:endParaRPr lang="en-US" sz="4000" dirty="0"/>
          </a:p>
        </p:txBody>
      </p:sp>
      <p:sp>
        <p:nvSpPr>
          <p:cNvPr id="6" name="Content Placeholder 2">
            <a:extLst>
              <a:ext uri="{FF2B5EF4-FFF2-40B4-BE49-F238E27FC236}">
                <a16:creationId xmlns:a16="http://schemas.microsoft.com/office/drawing/2014/main" id="{BC21CED7-E768-4BF1-9C2D-460BB041257B}"/>
              </a:ext>
            </a:extLst>
          </p:cNvPr>
          <p:cNvSpPr>
            <a:spLocks noGrp="1"/>
          </p:cNvSpPr>
          <p:nvPr>
            <p:ph idx="1"/>
          </p:nvPr>
        </p:nvSpPr>
        <p:spPr>
          <a:xfrm>
            <a:off x="1308652" y="3014872"/>
            <a:ext cx="5179234" cy="3193774"/>
          </a:xfrm>
        </p:spPr>
        <p:txBody>
          <a:bodyPr>
            <a:normAutofit/>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CNN: </a:t>
            </a:r>
            <a:r>
              <a:rPr lang="vi-VN" dirty="0">
                <a:latin typeface="Times New Roman" panose="02020603050405020304" pitchFamily="18" charset="0"/>
                <a:cs typeface="Times New Roman" panose="02020603050405020304" pitchFamily="18" charset="0"/>
              </a:rPr>
              <a:t>mô hình hóa </a:t>
            </a:r>
            <a:r>
              <a:rPr lang="en-US" dirty="0">
                <a:latin typeface="Times New Roman" panose="02020603050405020304" pitchFamily="18" charset="0"/>
                <a:cs typeface="Times New Roman" panose="02020603050405020304" pitchFamily="18" charset="0"/>
              </a:rPr>
              <a:t>top, bottom.</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C</a:t>
            </a:r>
            <a:r>
              <a:rPr lang="vi-VN" dirty="0">
                <a:latin typeface="Times New Roman" panose="02020603050405020304" pitchFamily="18" charset="0"/>
                <a:cs typeface="Times New Roman" panose="02020603050405020304" pitchFamily="18" charset="0"/>
              </a:rPr>
              <a:t>ơ chế </a:t>
            </a:r>
            <a:r>
              <a:rPr lang="en-US" dirty="0">
                <a:latin typeface="Times New Roman" panose="02020603050405020304" pitchFamily="18" charset="0"/>
                <a:cs typeface="Times New Roman" panose="02020603050405020304" pitchFamily="18" charset="0"/>
              </a:rPr>
              <a:t>m</a:t>
            </a:r>
            <a:r>
              <a:rPr lang="vi-VN" dirty="0">
                <a:latin typeface="Times New Roman" panose="02020603050405020304" pitchFamily="18" charset="0"/>
                <a:cs typeface="Times New Roman" panose="02020603050405020304" pitchFamily="18" charset="0"/>
              </a:rPr>
              <a:t>utual attention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vector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khớp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vector d</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ới</a:t>
            </a:r>
            <a:r>
              <a:rPr lang="en-US" dirty="0">
                <a:latin typeface="Times New Roman" panose="02020603050405020304" pitchFamily="18" charset="0"/>
                <a:cs typeface="Times New Roman" panose="02020603050405020304" pitchFamily="18" charset="0"/>
              </a:rPr>
              <a:t> =&gt; </a:t>
            </a:r>
            <a:r>
              <a:rPr lang="en-US" dirty="0" err="1">
                <a:latin typeface="Times New Roman" panose="02020603050405020304" pitchFamily="18" charset="0"/>
                <a:cs typeface="Times New Roman" panose="02020603050405020304" pitchFamily="18" charset="0"/>
              </a:rPr>
              <a:t>trích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a:t>
            </a:r>
            <a:r>
              <a:rPr lang="en-US" dirty="0">
                <a:latin typeface="Times New Roman" panose="02020603050405020304" pitchFamily="18" charset="0"/>
                <a:cs typeface="Times New Roman" panose="02020603050405020304" pitchFamily="18" charset="0"/>
              </a:rPr>
              <a:t> 2.</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Matching Decoder: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46890A6-9A2D-471A-81D5-D91D799A1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921" y="649354"/>
            <a:ext cx="3953427" cy="5601482"/>
          </a:xfrm>
          <a:prstGeom prst="rect">
            <a:avLst/>
          </a:prstGeom>
        </p:spPr>
      </p:pic>
    </p:spTree>
    <p:extLst>
      <p:ext uri="{BB962C8B-B14F-4D97-AF65-F5344CB8AC3E}">
        <p14:creationId xmlns:p14="http://schemas.microsoft.com/office/powerpoint/2010/main" val="3461810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CCD2D-5E43-47CA-BCD2-BB7117E2398E}"/>
              </a:ext>
            </a:extLst>
          </p:cNvPr>
          <p:cNvSpPr>
            <a:spLocks noGrp="1"/>
          </p:cNvSpPr>
          <p:nvPr>
            <p:ph type="title"/>
          </p:nvPr>
        </p:nvSpPr>
        <p:spPr/>
        <p:txBody>
          <a:bodyPr>
            <a:noAutofit/>
          </a:bodyPr>
          <a:lstStyle/>
          <a:p>
            <a:r>
              <a:rPr lang="vi-VN" sz="4000" b="1" dirty="0">
                <a:latin typeface="+mn-lt"/>
              </a:rPr>
              <a:t>Convolutional Neural Network</a:t>
            </a:r>
            <a:endParaRPr lang="en-US" sz="4000" b="1" dirty="0">
              <a:latin typeface="+mn-lt"/>
            </a:endParaRPr>
          </a:p>
        </p:txBody>
      </p:sp>
      <p:sp>
        <p:nvSpPr>
          <p:cNvPr id="3" name="Content Placeholder 2">
            <a:extLst>
              <a:ext uri="{FF2B5EF4-FFF2-40B4-BE49-F238E27FC236}">
                <a16:creationId xmlns:a16="http://schemas.microsoft.com/office/drawing/2014/main" id="{5BE56540-203A-4A2D-AE8D-C589959BDDF1}"/>
              </a:ext>
            </a:extLst>
          </p:cNvPr>
          <p:cNvSpPr>
            <a:spLocks noGrp="1"/>
          </p:cNvSpPr>
          <p:nvPr>
            <p:ph idx="1"/>
          </p:nvPr>
        </p:nvSpPr>
        <p:spPr>
          <a:xfrm>
            <a:off x="874644" y="2556932"/>
            <a:ext cx="4664766" cy="4301068"/>
          </a:xfrm>
        </p:spPr>
        <p:txBody>
          <a:bodyPr>
            <a:normAutofit/>
          </a:bodyPr>
          <a:lstStyle/>
          <a:p>
            <a:pPr marL="0" indent="0">
              <a:buNone/>
            </a:pPr>
            <a:r>
              <a:rPr lang="vi-VN" b="1" dirty="0"/>
              <a:t>Convolutional Neural Network</a:t>
            </a:r>
            <a:endParaRPr lang="en-US" b="1" dirty="0"/>
          </a:p>
          <a:p>
            <a:pPr marL="0" indent="0">
              <a:buNone/>
            </a:pPr>
            <a:r>
              <a:rPr lang="vi-VN" dirty="0"/>
              <a:t>Convolutional Neural Network (CNNs – Mạng nơ-ron tích chập) là một trong những mô hình Deep Learning tiên tiến. </a:t>
            </a:r>
            <a:endParaRPr lang="en-US" dirty="0"/>
          </a:p>
          <a:p>
            <a:pPr marL="0" indent="0">
              <a:buNone/>
            </a:pPr>
            <a:r>
              <a:rPr lang="vi-VN" dirty="0"/>
              <a:t>Nó giúp cho chúng ta xây dựng được những hệ thống thông minh với độ chính xác cao. </a:t>
            </a:r>
            <a:endParaRPr lang="en-US" dirty="0"/>
          </a:p>
        </p:txBody>
      </p:sp>
      <p:pic>
        <p:nvPicPr>
          <p:cNvPr id="6" name="Picture 5">
            <a:extLst>
              <a:ext uri="{FF2B5EF4-FFF2-40B4-BE49-F238E27FC236}">
                <a16:creationId xmlns:a16="http://schemas.microsoft.com/office/drawing/2014/main" id="{344DADDD-CDD0-43B1-A3CC-489E52868059}"/>
              </a:ext>
            </a:extLst>
          </p:cNvPr>
          <p:cNvPicPr>
            <a:picLocks noChangeAspect="1"/>
          </p:cNvPicPr>
          <p:nvPr/>
        </p:nvPicPr>
        <p:blipFill>
          <a:blip r:embed="rId2"/>
          <a:stretch>
            <a:fillRect/>
          </a:stretch>
        </p:blipFill>
        <p:spPr>
          <a:xfrm>
            <a:off x="5420138" y="2556932"/>
            <a:ext cx="6016487" cy="3524250"/>
          </a:xfrm>
          <a:prstGeom prst="rect">
            <a:avLst/>
          </a:prstGeom>
        </p:spPr>
      </p:pic>
    </p:spTree>
    <p:extLst>
      <p:ext uri="{BB962C8B-B14F-4D97-AF65-F5344CB8AC3E}">
        <p14:creationId xmlns:p14="http://schemas.microsoft.com/office/powerpoint/2010/main" val="383626499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868</TotalTime>
  <Words>1299</Words>
  <Application>Microsoft Office PowerPoint</Application>
  <PresentationFormat>Widescreen</PresentationFormat>
  <Paragraphs>131</Paragraphs>
  <Slides>30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Cambria Math</vt:lpstr>
      <vt:lpstr>Garamond</vt:lpstr>
      <vt:lpstr>Times New Roman</vt:lpstr>
      <vt:lpstr>Wingdings</vt:lpstr>
      <vt:lpstr>Organic</vt:lpstr>
      <vt:lpstr>     TÌM HIỂU BÀI TOÁN GỢI Ý PHỐI TRANG PHỤC DÙNG HỌC SÂU</vt:lpstr>
      <vt:lpstr>PowerPoint Presentation</vt:lpstr>
      <vt:lpstr>GIỚI THIỆU </vt:lpstr>
      <vt:lpstr>PowerPoint Presentation</vt:lpstr>
      <vt:lpstr>BÀI TOÁN GỢI Ý  TRANG PHỤC</vt:lpstr>
      <vt:lpstr>PowerPoint Presentation</vt:lpstr>
      <vt:lpstr>CÁC NGHIÊN CỨU LIÊN QUAN</vt:lpstr>
      <vt:lpstr>BÀI TOÁN  GỢI Ý TRANG PHỤC</vt:lpstr>
      <vt:lpstr>Convolutional Neural Network</vt:lpstr>
      <vt:lpstr>GIẢI PHÁP ĐỀ XUẤT</vt:lpstr>
      <vt:lpstr>GIẢI PHÁP ĐỀ XUẤT</vt:lpstr>
      <vt:lpstr>GIẢI PHÁP ĐỀ XUẤT</vt:lpstr>
      <vt:lpstr>DEMO</vt:lpstr>
      <vt:lpstr>DEMO</vt:lpstr>
      <vt:lpstr>KẾT LUẬN</vt:lpstr>
      <vt:lpstr>KẾT LUẬN</vt:lpstr>
      <vt:lpstr>KẾT LUẬN</vt:lpstr>
      <vt:lpstr>TÀI LIỆU THAM KHẢO</vt:lpstr>
      <vt:lpstr>TÀI LIỆU THAM KHẢO</vt:lpstr>
      <vt:lpstr>PowerPoint Presentation</vt:lpstr>
      <vt:lpstr>TỔNG QUAN VỀ HỌC SÂU </vt:lpstr>
      <vt:lpstr>CNN</vt:lpstr>
      <vt:lpstr>LỚP TÍCH CHẬP</vt:lpstr>
      <vt:lpstr>LỚP TÍCH CHẬP</vt:lpstr>
      <vt:lpstr>LỚP TÍCH CHẬP</vt:lpstr>
      <vt:lpstr>POOLING</vt:lpstr>
      <vt:lpstr>PowerPoint Presentation</vt:lpstr>
      <vt:lpstr>Recurrent Neural Network</vt:lpstr>
      <vt:lpstr>Recurrent Neural Network</vt:lpstr>
      <vt:lpstr>Recurrent Neural Network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BÀI TOÁN GỢI Ý PHỐI TRANG PHỤC DÙNG HỌC SÂU</dc:title>
  <dc:creator>levu</dc:creator>
  <cp:lastModifiedBy>Anh Huynh</cp:lastModifiedBy>
  <cp:revision>60</cp:revision>
  <dcterms:created xsi:type="dcterms:W3CDTF">2019-11-24T05:47:38Z</dcterms:created>
  <dcterms:modified xsi:type="dcterms:W3CDTF">2020-07-03T03:58:09Z</dcterms:modified>
</cp:coreProperties>
</file>